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0693400" cy="7561263"/>
  <p:notesSz cx="6858000" cy="9144000"/>
  <p:defaultTextStyle>
    <a:defPPr>
      <a:defRPr lang="cs-CZ"/>
    </a:defPPr>
    <a:lvl1pPr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20700" indent="-63500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42988" indent="-1285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63688" indent="-1920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85975" indent="-257175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02" y="-294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ED480-0B02-4CEF-A3E2-E45992E19FF1}" type="datetimeFigureOut">
              <a:rPr lang="cs-CZ"/>
              <a:pPr>
                <a:defRPr/>
              </a:pPr>
              <a:t>19.10.2010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74773-9A1E-4F42-B6B5-BF8472BC2F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4190A-BE9A-4F74-9BA6-22B5431FD03D}" type="datetimeFigureOut">
              <a:rPr lang="cs-CZ"/>
              <a:pPr>
                <a:defRPr/>
              </a:pPr>
              <a:t>19.10.2010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66493-A395-4F1B-B7EE-639833E5EB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C1A2A-5D29-4626-90F1-C7CDECD9E838}" type="datetimeFigureOut">
              <a:rPr lang="cs-CZ"/>
              <a:pPr>
                <a:defRPr/>
              </a:pPr>
              <a:t>19.10.2010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A902B-B0F6-412A-891D-01B8393349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69999-8B99-462B-8583-9488DC0B8451}" type="datetimeFigureOut">
              <a:rPr lang="cs-CZ"/>
              <a:pPr>
                <a:defRPr/>
              </a:pPr>
              <a:t>19.10.2010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61C1B-E886-499D-BD1D-6698EA2F19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34330-6DDA-40C3-A53B-D38A6F0FC544}" type="datetimeFigureOut">
              <a:rPr lang="cs-CZ"/>
              <a:pPr>
                <a:defRPr/>
              </a:pPr>
              <a:t>19.10.2010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A9F7D-338A-409F-8BAB-6B5C594F09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6706A-22D0-49DD-B3BF-59E6740E7DA7}" type="datetimeFigureOut">
              <a:rPr lang="cs-CZ"/>
              <a:pPr>
                <a:defRPr/>
              </a:pPr>
              <a:t>19.10.2010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1BE6D-DF78-4477-9C5C-8672A1F1AA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CA81B-7F0B-4281-A3DD-98B3D84C2632}" type="datetimeFigureOut">
              <a:rPr lang="cs-CZ"/>
              <a:pPr>
                <a:defRPr/>
              </a:pPr>
              <a:t>19.10.2010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5B241-9351-4B92-8E11-8F5C12D213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81B21-AFB7-45E3-804B-FF7AAC40773B}" type="datetimeFigureOut">
              <a:rPr lang="cs-CZ"/>
              <a:pPr>
                <a:defRPr/>
              </a:pPr>
              <a:t>19.10.2010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950DB-F47A-408E-90C8-10A610A34E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8E3C6-F4C1-4F5F-8F58-46B77C7B26A8}" type="datetimeFigureOut">
              <a:rPr lang="cs-CZ"/>
              <a:pPr>
                <a:defRPr/>
              </a:pPr>
              <a:t>19.10.2010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97DC-84D5-4B9B-8BE8-FBE5D3E669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61DA4-B62D-4D38-9138-51282B9D3002}" type="datetimeFigureOut">
              <a:rPr lang="cs-CZ"/>
              <a:pPr>
                <a:defRPr/>
              </a:pPr>
              <a:t>19.10.2010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D63F3-7ACD-4131-942D-6A27221F05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01B96-8779-45F7-89C4-AE8259C1AFE7}" type="datetimeFigureOut">
              <a:rPr lang="cs-CZ"/>
              <a:pPr>
                <a:defRPr/>
              </a:pPr>
              <a:t>19.10.2010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B6FFC-A08F-4CA0-9687-C363682FC8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34988" y="303213"/>
            <a:ext cx="9623425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763713"/>
            <a:ext cx="9623425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72B431-0180-4FF3-ADF8-68505C52E5BE}" type="datetimeFigureOut">
              <a:rPr lang="cs-CZ"/>
              <a:pPr>
                <a:defRPr/>
              </a:pPr>
              <a:t>19.10.2010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 defTabSz="104305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2C4E54-7CC5-4973-B03D-08E4C661BD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1042988" rtl="0" fontAlgn="base">
        <a:spcBef>
          <a:spcPct val="0"/>
        </a:spcBef>
        <a:spcAft>
          <a:spcPct val="0"/>
        </a:spcAft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2pPr>
      <a:lvl3pPr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3pPr>
      <a:lvl4pPr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4pPr>
      <a:lvl5pPr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5pPr>
      <a:lvl6pPr marL="4572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6pPr>
      <a:lvl7pPr marL="9144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7pPr>
      <a:lvl8pPr marL="13716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8pPr>
      <a:lvl9pPr marL="18288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1"/>
          </a:solidFill>
          <a:latin typeface="Calibri" pitchFamily="34" charset="0"/>
        </a:defRPr>
      </a:lvl9pPr>
    </p:titleStyle>
    <p:bodyStyle>
      <a:lvl1pPr marL="390525" indent="-390525" algn="l" defTabSz="1042988" rtl="0" fontAlgn="base">
        <a:spcBef>
          <a:spcPct val="20000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6138" indent="-325438" algn="l" defTabSz="1042988" rtl="0" fontAlgn="base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338" indent="-260350" algn="l" defTabSz="1042988" rtl="0" fontAlgn="base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4038" indent="-260350" algn="l" defTabSz="1042988" rtl="0" fontAlgn="base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325" indent="-260350" algn="l" defTabSz="1042988" rtl="0" fontAlgn="base">
        <a:spcBef>
          <a:spcPct val="20000"/>
        </a:spcBef>
        <a:spcAft>
          <a:spcPct val="0"/>
        </a:spcAft>
        <a:buFont typeface="Arial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10" Type="http://schemas.openxmlformats.org/officeDocument/2006/relationships/image" Target="../media/image9.png"/><Relationship Id="rId4" Type="http://schemas.openxmlformats.org/officeDocument/2006/relationships/image" Target="../media/image3.wmf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8" descr="http://www.tichyphoto.com/photo/medved-hnedy-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3725" y="5534025"/>
            <a:ext cx="1563688" cy="138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9" descr="C:\Users\Irena\AppData\Local\Microsoft\Windows\Temporary Internet Files\Content.IE5\NVCDHMRJ\MP900401494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93950" y="4860925"/>
            <a:ext cx="1223963" cy="79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11" descr="C:\Users\Irena\AppData\Local\Microsoft\Windows\Temporary Internet Files\Content.IE5\FMIR7VEB\MC900279614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62375" y="4983163"/>
            <a:ext cx="107315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http://nd01.jxs.cz/927/015/1b0e1e288a_24768186_o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30800" y="4992688"/>
            <a:ext cx="792163" cy="70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14" descr="http://www.detskeomalovanky.cz/wp-content/jezek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16625" y="5027613"/>
            <a:ext cx="9080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16" descr="http://www.tichyphoto.com/photo/veverka-popelava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56463" y="4983163"/>
            <a:ext cx="89217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20" descr="http://www.vcelapromoravskykras.cz/data/photo/8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802688" y="4956175"/>
            <a:ext cx="6286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2" descr="http://nazelenemvrsku.benestranky.cz/skins/nazelenemvrsku/files/uploaded/UserFiles/Obrazky/vcelky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799513" y="3997325"/>
            <a:ext cx="628650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Obrázek 13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799513" y="2520950"/>
            <a:ext cx="6318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6" descr="http://www.muhb.cz/VismoOnline_ActionScripts/Image.aspx?id_org=3782&amp;id_obrazky=2162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158163" y="2043113"/>
            <a:ext cx="6413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3" name="Obrázek 15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872163" y="2111375"/>
            <a:ext cx="109537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Srdce 16"/>
          <p:cNvSpPr/>
          <p:nvPr/>
        </p:nvSpPr>
        <p:spPr>
          <a:xfrm>
            <a:off x="2825750" y="1457325"/>
            <a:ext cx="792163" cy="666750"/>
          </a:xfrm>
          <a:prstGeom prst="hear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13325" name="Picture 7" descr="Fotografie: pusa - Seamless hot kiss square pattern with white backgroundfotografi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811338" y="1457325"/>
            <a:ext cx="72390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6" name="TextovéPole 18"/>
          <p:cNvSpPr txBox="1">
            <a:spLocks noChangeArrowheads="1"/>
          </p:cNvSpPr>
          <p:nvPr/>
        </p:nvSpPr>
        <p:spPr bwMode="auto">
          <a:xfrm>
            <a:off x="365125" y="2351088"/>
            <a:ext cx="2678113" cy="1828800"/>
          </a:xfrm>
          <a:prstGeom prst="rect">
            <a:avLst/>
          </a:prstGeom>
          <a:blipFill dpi="0" rotWithShape="1">
            <a:blip r:embed="rId14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lIns="104306" tIns="52153" rIns="104306" bIns="52153">
            <a:spAutoFit/>
          </a:bodyPr>
          <a:lstStyle/>
          <a:p>
            <a:r>
              <a:rPr lang="cs-CZ" sz="1600">
                <a:latin typeface="Calibri" pitchFamily="34" charset="0"/>
              </a:rPr>
              <a:t>„Z vašich úst ať nevyjde</a:t>
            </a:r>
          </a:p>
          <a:p>
            <a:r>
              <a:rPr lang="cs-CZ" sz="1600">
                <a:latin typeface="Calibri" pitchFamily="34" charset="0"/>
              </a:rPr>
              <a:t>ani jedno špatné slovo,</a:t>
            </a:r>
          </a:p>
          <a:p>
            <a:r>
              <a:rPr lang="cs-CZ" sz="1600">
                <a:latin typeface="Calibri" pitchFamily="34" charset="0"/>
              </a:rPr>
              <a:t>ale vždy jen dobré, které</a:t>
            </a:r>
          </a:p>
          <a:p>
            <a:r>
              <a:rPr lang="cs-CZ" sz="1600">
                <a:latin typeface="Calibri" pitchFamily="34" charset="0"/>
              </a:rPr>
              <a:t>by pomohlo, kde je třeba,</a:t>
            </a:r>
          </a:p>
          <a:p>
            <a:r>
              <a:rPr lang="cs-CZ" sz="1600">
                <a:latin typeface="Calibri" pitchFamily="34" charset="0"/>
              </a:rPr>
              <a:t>a tak posluchačům</a:t>
            </a:r>
          </a:p>
          <a:p>
            <a:r>
              <a:rPr lang="cs-CZ" sz="1600">
                <a:latin typeface="Calibri" pitchFamily="34" charset="0"/>
              </a:rPr>
              <a:t>přineslo milost.“</a:t>
            </a:r>
          </a:p>
          <a:p>
            <a:pPr algn="r"/>
            <a:r>
              <a:rPr lang="cs-CZ" sz="1600" b="1">
                <a:latin typeface="Calibri" pitchFamily="34" charset="0"/>
              </a:rPr>
              <a:t>Efezským 4:29</a:t>
            </a:r>
          </a:p>
        </p:txBody>
      </p:sp>
      <p:graphicFrame>
        <p:nvGraphicFramePr>
          <p:cNvPr id="20" name="Tabulka 19"/>
          <p:cNvGraphicFramePr>
            <a:graphicFrameLocks noGrp="1"/>
          </p:cNvGraphicFramePr>
          <p:nvPr/>
        </p:nvGraphicFramePr>
        <p:xfrm>
          <a:off x="2428875" y="5868988"/>
          <a:ext cx="7820025" cy="576262"/>
        </p:xfrm>
        <a:graphic>
          <a:graphicData uri="http://schemas.openxmlformats.org/drawingml/2006/table">
            <a:tbl>
              <a:tblPr/>
              <a:tblGrid>
                <a:gridCol w="7820526"/>
              </a:tblGrid>
              <a:tr h="57606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gradFill flip="none" rotWithShape="1">
                      <a:gsLst>
                        <a:gs pos="0">
                          <a:srgbClr val="92D050">
                            <a:shade val="30000"/>
                            <a:satMod val="115000"/>
                          </a:srgbClr>
                        </a:gs>
                        <a:gs pos="50000">
                          <a:srgbClr val="92D050">
                            <a:shade val="67500"/>
                            <a:satMod val="115000"/>
                          </a:srgbClr>
                        </a:gs>
                        <a:gs pos="100000">
                          <a:srgbClr val="92D05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  <p:graphicFrame>
        <p:nvGraphicFramePr>
          <p:cNvPr id="22" name="Tabulka 21"/>
          <p:cNvGraphicFramePr>
            <a:graphicFrameLocks noGrp="1"/>
          </p:cNvGraphicFramePr>
          <p:nvPr/>
        </p:nvGraphicFramePr>
        <p:xfrm>
          <a:off x="3873500" y="1431925"/>
          <a:ext cx="6369050" cy="588963"/>
        </p:xfrm>
        <a:graphic>
          <a:graphicData uri="http://schemas.openxmlformats.org/drawingml/2006/table">
            <a:tbl>
              <a:tblPr/>
              <a:tblGrid>
                <a:gridCol w="6369076"/>
              </a:tblGrid>
              <a:tr h="589547">
                <a:tc>
                  <a:txBody>
                    <a:bodyPr/>
                    <a:lstStyle/>
                    <a:p>
                      <a:r>
                        <a:rPr lang="cs-CZ" dirty="0" smtClean="0"/>
                        <a:t>K O N E C</a:t>
                      </a:r>
                      <a:endParaRPr lang="cs-CZ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gradFill flip="none" rotWithShape="1">
                      <a:gsLst>
                        <a:gs pos="0">
                          <a:srgbClr val="92D050">
                            <a:shade val="30000"/>
                            <a:satMod val="115000"/>
                          </a:srgbClr>
                        </a:gs>
                        <a:gs pos="50000">
                          <a:srgbClr val="92D050">
                            <a:shade val="67500"/>
                            <a:satMod val="115000"/>
                          </a:srgbClr>
                        </a:gs>
                        <a:gs pos="100000">
                          <a:srgbClr val="92D050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</a:tbl>
          </a:graphicData>
        </a:graphic>
      </p:graphicFrame>
      <p:cxnSp>
        <p:nvCxnSpPr>
          <p:cNvPr id="24" name="Přímá spojnice 23"/>
          <p:cNvCxnSpPr/>
          <p:nvPr/>
        </p:nvCxnSpPr>
        <p:spPr>
          <a:xfrm>
            <a:off x="5346700" y="1457325"/>
            <a:ext cx="0" cy="585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>
            <a:off x="5994400" y="1457325"/>
            <a:ext cx="0" cy="585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>
            <a:off x="6715125" y="1457325"/>
            <a:ext cx="0" cy="585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7362825" y="1457325"/>
            <a:ext cx="0" cy="585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>
            <a:off x="8158163" y="1457325"/>
            <a:ext cx="0" cy="585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>
            <a:off x="8802688" y="1457325"/>
            <a:ext cx="0" cy="585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>
            <a:off x="9523413" y="1457325"/>
            <a:ext cx="0" cy="5857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>
            <a:off x="3222625" y="5880100"/>
            <a:ext cx="0" cy="565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3906838" y="5880100"/>
            <a:ext cx="0" cy="565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4625975" y="5880100"/>
            <a:ext cx="0" cy="565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>
            <a:off x="5346700" y="5880100"/>
            <a:ext cx="0" cy="565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>
            <a:off x="5994400" y="5880100"/>
            <a:ext cx="0" cy="565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49"/>
          <p:cNvCxnSpPr/>
          <p:nvPr/>
        </p:nvCxnSpPr>
        <p:spPr>
          <a:xfrm>
            <a:off x="6715125" y="5880100"/>
            <a:ext cx="0" cy="565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>
            <a:off x="7362825" y="5880100"/>
            <a:ext cx="0" cy="565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53"/>
          <p:cNvCxnSpPr/>
          <p:nvPr/>
        </p:nvCxnSpPr>
        <p:spPr>
          <a:xfrm>
            <a:off x="8158163" y="5880100"/>
            <a:ext cx="0" cy="565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>
            <a:off x="8799513" y="5880100"/>
            <a:ext cx="3175" cy="565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57"/>
          <p:cNvCxnSpPr/>
          <p:nvPr/>
        </p:nvCxnSpPr>
        <p:spPr>
          <a:xfrm>
            <a:off x="9523413" y="5880100"/>
            <a:ext cx="0" cy="565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9" name="Tabulka 58"/>
          <p:cNvGraphicFramePr>
            <a:graphicFrameLocks noGrp="1"/>
          </p:cNvGraphicFramePr>
          <p:nvPr/>
        </p:nvGraphicFramePr>
        <p:xfrm>
          <a:off x="9504363" y="2043113"/>
          <a:ext cx="733425" cy="3825875"/>
        </p:xfrm>
        <a:graphic>
          <a:graphicData uri="http://schemas.openxmlformats.org/drawingml/2006/table">
            <a:tbl>
              <a:tblPr/>
              <a:tblGrid>
                <a:gridCol w="733926"/>
              </a:tblGrid>
              <a:tr h="38257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gradFill flip="none" rotWithShape="1">
                      <a:gsLst>
                        <a:gs pos="0">
                          <a:srgbClr val="92D050">
                            <a:shade val="30000"/>
                            <a:satMod val="115000"/>
                          </a:srgbClr>
                        </a:gs>
                        <a:gs pos="50000">
                          <a:srgbClr val="92D050">
                            <a:shade val="67500"/>
                            <a:satMod val="115000"/>
                          </a:srgbClr>
                        </a:gs>
                        <a:gs pos="100000">
                          <a:srgbClr val="92D05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</a:tr>
            </a:tbl>
          </a:graphicData>
        </a:graphic>
      </p:graphicFrame>
      <p:cxnSp>
        <p:nvCxnSpPr>
          <p:cNvPr id="61" name="Přímá spojnice 60"/>
          <p:cNvCxnSpPr/>
          <p:nvPr/>
        </p:nvCxnSpPr>
        <p:spPr>
          <a:xfrm>
            <a:off x="9523413" y="2524125"/>
            <a:ext cx="7191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62"/>
          <p:cNvCxnSpPr/>
          <p:nvPr/>
        </p:nvCxnSpPr>
        <p:spPr>
          <a:xfrm>
            <a:off x="9523413" y="2984500"/>
            <a:ext cx="7191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64"/>
          <p:cNvCxnSpPr/>
          <p:nvPr/>
        </p:nvCxnSpPr>
        <p:spPr>
          <a:xfrm>
            <a:off x="9523413" y="3492500"/>
            <a:ext cx="7191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68"/>
          <p:cNvCxnSpPr/>
          <p:nvPr/>
        </p:nvCxnSpPr>
        <p:spPr>
          <a:xfrm>
            <a:off x="9517063" y="4549775"/>
            <a:ext cx="7207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nice 70"/>
          <p:cNvCxnSpPr/>
          <p:nvPr/>
        </p:nvCxnSpPr>
        <p:spPr>
          <a:xfrm>
            <a:off x="9523413" y="4983163"/>
            <a:ext cx="714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nice 72"/>
          <p:cNvCxnSpPr/>
          <p:nvPr/>
        </p:nvCxnSpPr>
        <p:spPr>
          <a:xfrm>
            <a:off x="9491663" y="5426075"/>
            <a:ext cx="714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ovéPole 74"/>
          <p:cNvSpPr txBox="1"/>
          <p:nvPr/>
        </p:nvSpPr>
        <p:spPr>
          <a:xfrm>
            <a:off x="332651" y="396255"/>
            <a:ext cx="9873094" cy="73866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>
            <a:spAutoFit/>
          </a:bodyPr>
          <a:lstStyle/>
          <a:p>
            <a:pPr algn="ctr"/>
            <a:r>
              <a:rPr lang="cs-CZ"/>
              <a:t>HRA</a:t>
            </a:r>
            <a:r>
              <a:rPr lang="cs-CZ">
                <a:latin typeface="Calibri" pitchFamily="34" charset="0"/>
              </a:rPr>
              <a:t>   </a:t>
            </a:r>
            <a:r>
              <a:rPr lang="cs-CZ"/>
              <a:t>PRO DĚTI</a:t>
            </a:r>
            <a:endParaRPr lang="cs-CZ">
              <a:latin typeface="Calibri" pitchFamily="34" charset="0"/>
            </a:endParaRPr>
          </a:p>
        </p:txBody>
      </p:sp>
      <p:sp>
        <p:nvSpPr>
          <p:cNvPr id="13371" name="TextovéPole 75"/>
          <p:cNvSpPr txBox="1">
            <a:spLocks noChangeArrowheads="1"/>
          </p:cNvSpPr>
          <p:nvPr/>
        </p:nvSpPr>
        <p:spPr bwMode="auto">
          <a:xfrm>
            <a:off x="6145213" y="1590675"/>
            <a:ext cx="444500" cy="400050"/>
          </a:xfrm>
          <a:prstGeom prst="rect">
            <a:avLst/>
          </a:prstGeom>
          <a:blipFill dpi="0" rotWithShape="1">
            <a:blip r:embed="rId15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10</a:t>
            </a:r>
          </a:p>
        </p:txBody>
      </p:sp>
      <p:sp>
        <p:nvSpPr>
          <p:cNvPr id="13372" name="TextovéPole 76"/>
          <p:cNvSpPr txBox="1">
            <a:spLocks noChangeArrowheads="1"/>
          </p:cNvSpPr>
          <p:nvPr/>
        </p:nvSpPr>
        <p:spPr bwMode="auto">
          <a:xfrm>
            <a:off x="8321675" y="1590675"/>
            <a:ext cx="314325" cy="400050"/>
          </a:xfrm>
          <a:prstGeom prst="rect">
            <a:avLst/>
          </a:prstGeom>
          <a:blipFill dpi="0" rotWithShape="1">
            <a:blip r:embed="rId15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9</a:t>
            </a:r>
          </a:p>
        </p:txBody>
      </p:sp>
      <p:sp>
        <p:nvSpPr>
          <p:cNvPr id="13373" name="TextovéPole 77"/>
          <p:cNvSpPr txBox="1">
            <a:spLocks noChangeArrowheads="1"/>
          </p:cNvSpPr>
          <p:nvPr/>
        </p:nvSpPr>
        <p:spPr bwMode="auto">
          <a:xfrm>
            <a:off x="9928225" y="2584450"/>
            <a:ext cx="314325" cy="400050"/>
          </a:xfrm>
          <a:prstGeom prst="rect">
            <a:avLst/>
          </a:prstGeom>
          <a:blipFill dpi="0" rotWithShape="1">
            <a:blip r:embed="rId15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8</a:t>
            </a:r>
          </a:p>
        </p:txBody>
      </p:sp>
      <p:sp>
        <p:nvSpPr>
          <p:cNvPr id="13374" name="TextovéPole 78"/>
          <p:cNvSpPr txBox="1">
            <a:spLocks noChangeArrowheads="1"/>
          </p:cNvSpPr>
          <p:nvPr/>
        </p:nvSpPr>
        <p:spPr bwMode="auto">
          <a:xfrm>
            <a:off x="9928225" y="4149725"/>
            <a:ext cx="314325" cy="400050"/>
          </a:xfrm>
          <a:prstGeom prst="rect">
            <a:avLst/>
          </a:prstGeom>
          <a:blipFill dpi="0" rotWithShape="1">
            <a:blip r:embed="rId15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7</a:t>
            </a:r>
          </a:p>
        </p:txBody>
      </p:sp>
      <p:sp>
        <p:nvSpPr>
          <p:cNvPr id="13375" name="TextovéPole 79"/>
          <p:cNvSpPr txBox="1">
            <a:spLocks noChangeArrowheads="1"/>
          </p:cNvSpPr>
          <p:nvPr/>
        </p:nvSpPr>
        <p:spPr bwMode="auto">
          <a:xfrm>
            <a:off x="9928225" y="5026025"/>
            <a:ext cx="314325" cy="400050"/>
          </a:xfrm>
          <a:prstGeom prst="rect">
            <a:avLst/>
          </a:prstGeom>
          <a:blipFill dpi="0" rotWithShape="1">
            <a:blip r:embed="rId15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6</a:t>
            </a:r>
          </a:p>
        </p:txBody>
      </p:sp>
      <p:sp>
        <p:nvSpPr>
          <p:cNvPr id="13376" name="TextovéPole 80"/>
          <p:cNvSpPr txBox="1">
            <a:spLocks noChangeArrowheads="1"/>
          </p:cNvSpPr>
          <p:nvPr/>
        </p:nvSpPr>
        <p:spPr bwMode="auto">
          <a:xfrm>
            <a:off x="2682875" y="6453188"/>
            <a:ext cx="314325" cy="400050"/>
          </a:xfrm>
          <a:prstGeom prst="rect">
            <a:avLst/>
          </a:prstGeom>
          <a:blipFill dpi="0" rotWithShape="1">
            <a:blip r:embed="rId15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1</a:t>
            </a:r>
          </a:p>
        </p:txBody>
      </p:sp>
      <p:sp>
        <p:nvSpPr>
          <p:cNvPr id="13377" name="TextovéPole 81"/>
          <p:cNvSpPr txBox="1">
            <a:spLocks noChangeArrowheads="1"/>
          </p:cNvSpPr>
          <p:nvPr/>
        </p:nvSpPr>
        <p:spPr bwMode="auto">
          <a:xfrm>
            <a:off x="4079875" y="6445250"/>
            <a:ext cx="314325" cy="400050"/>
          </a:xfrm>
          <a:prstGeom prst="rect">
            <a:avLst/>
          </a:prstGeom>
          <a:blipFill dpi="0" rotWithShape="1">
            <a:blip r:embed="rId15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2</a:t>
            </a:r>
          </a:p>
        </p:txBody>
      </p:sp>
      <p:sp>
        <p:nvSpPr>
          <p:cNvPr id="13378" name="TextovéPole 82"/>
          <p:cNvSpPr txBox="1">
            <a:spLocks noChangeArrowheads="1"/>
          </p:cNvSpPr>
          <p:nvPr/>
        </p:nvSpPr>
        <p:spPr bwMode="auto">
          <a:xfrm>
            <a:off x="5489575" y="6445250"/>
            <a:ext cx="314325" cy="400050"/>
          </a:xfrm>
          <a:prstGeom prst="rect">
            <a:avLst/>
          </a:prstGeom>
          <a:blipFill dpi="0" rotWithShape="1">
            <a:blip r:embed="rId15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3</a:t>
            </a:r>
          </a:p>
        </p:txBody>
      </p:sp>
      <p:sp>
        <p:nvSpPr>
          <p:cNvPr id="13379" name="TextovéPole 83"/>
          <p:cNvSpPr txBox="1">
            <a:spLocks noChangeArrowheads="1"/>
          </p:cNvSpPr>
          <p:nvPr/>
        </p:nvSpPr>
        <p:spPr bwMode="auto">
          <a:xfrm>
            <a:off x="6313488" y="6437313"/>
            <a:ext cx="314325" cy="400050"/>
          </a:xfrm>
          <a:prstGeom prst="rect">
            <a:avLst/>
          </a:prstGeom>
          <a:blipFill dpi="0" rotWithShape="1">
            <a:blip r:embed="rId15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4</a:t>
            </a:r>
          </a:p>
        </p:txBody>
      </p:sp>
      <p:sp>
        <p:nvSpPr>
          <p:cNvPr id="13380" name="TextovéPole 84"/>
          <p:cNvSpPr txBox="1">
            <a:spLocks noChangeArrowheads="1"/>
          </p:cNvSpPr>
          <p:nvPr/>
        </p:nvSpPr>
        <p:spPr bwMode="auto">
          <a:xfrm>
            <a:off x="7653338" y="6453188"/>
            <a:ext cx="314325" cy="400050"/>
          </a:xfrm>
          <a:prstGeom prst="rect">
            <a:avLst/>
          </a:prstGeom>
          <a:blipFill dpi="0" rotWithShape="1">
            <a:blip r:embed="rId15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5</a:t>
            </a:r>
          </a:p>
        </p:txBody>
      </p:sp>
      <p:cxnSp>
        <p:nvCxnSpPr>
          <p:cNvPr id="88" name="Přímá spojnice 87"/>
          <p:cNvCxnSpPr/>
          <p:nvPr/>
        </p:nvCxnSpPr>
        <p:spPr>
          <a:xfrm>
            <a:off x="9491663" y="4016375"/>
            <a:ext cx="714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ovéPole 3"/>
          <p:cNvSpPr txBox="1">
            <a:spLocks noChangeArrowheads="1"/>
          </p:cNvSpPr>
          <p:nvPr/>
        </p:nvSpPr>
        <p:spPr bwMode="auto">
          <a:xfrm>
            <a:off x="520700" y="365125"/>
            <a:ext cx="9037638" cy="139858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lIns="104306" tIns="52153" rIns="104306" bIns="52153">
            <a:spAutoFit/>
          </a:bodyPr>
          <a:lstStyle/>
          <a:p>
            <a:endParaRPr lang="cs-CZ" sz="1800" b="1">
              <a:solidFill>
                <a:srgbClr val="C00000"/>
              </a:solidFill>
              <a:latin typeface="Calibri" pitchFamily="34" charset="0"/>
              <a:ea typeface="DejaVu Sans" pitchFamily="34" charset="0"/>
              <a:cs typeface="Calibri" pitchFamily="34" charset="0"/>
            </a:endParaRPr>
          </a:p>
          <a:p>
            <a:pPr algn="ctr"/>
            <a:r>
              <a:rPr lang="cs-CZ" sz="1600" b="1">
                <a:solidFill>
                  <a:srgbClr val="C00000"/>
                </a:solidFill>
                <a:latin typeface="Comic Sans MS" pitchFamily="66" charset="0"/>
                <a:ea typeface="DejaVu Sans" pitchFamily="34" charset="0"/>
                <a:cs typeface="Calibri" pitchFamily="34" charset="0"/>
              </a:rPr>
              <a:t>Hra pro 2 a více hráčů. Nachystejte si nakrájená jablíčka, gumové medvídky, čtvrtku, </a:t>
            </a:r>
          </a:p>
          <a:p>
            <a:pPr algn="ctr"/>
            <a:r>
              <a:rPr lang="cs-CZ" sz="1600" b="1">
                <a:solidFill>
                  <a:srgbClr val="C00000"/>
                </a:solidFill>
                <a:latin typeface="Comic Sans MS" pitchFamily="66" charset="0"/>
                <a:ea typeface="DejaVu Sans" pitchFamily="34" charset="0"/>
                <a:cs typeface="Calibri" pitchFamily="34" charset="0"/>
              </a:rPr>
              <a:t>rtěnku,  ořechy ve skořápce, louskáček, kartičku s básničkou, figurky, hrací kostku a </a:t>
            </a:r>
          </a:p>
          <a:p>
            <a:pPr algn="ctr"/>
            <a:r>
              <a:rPr lang="cs-CZ" sz="1600" b="1">
                <a:solidFill>
                  <a:srgbClr val="C00000"/>
                </a:solidFill>
                <a:latin typeface="Comic Sans MS" pitchFamily="66" charset="0"/>
                <a:ea typeface="DejaVu Sans" pitchFamily="34" charset="0"/>
                <a:cs typeface="Calibri" pitchFamily="34" charset="0"/>
              </a:rPr>
              <a:t>hrací pole nalepené na tvrdý karton.</a:t>
            </a:r>
          </a:p>
          <a:p>
            <a:endParaRPr lang="cs-CZ" sz="1800" b="1">
              <a:solidFill>
                <a:srgbClr val="C00000"/>
              </a:solidFill>
              <a:latin typeface="Calibri" pitchFamily="34" charset="0"/>
              <a:ea typeface="DejaVu Sans" pitchFamily="34" charset="0"/>
              <a:cs typeface="Calibri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20700" y="1763713"/>
            <a:ext cx="9037638" cy="490696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lIns="104306" tIns="52153" rIns="104306" bIns="52153">
            <a:spAutoFit/>
          </a:bodyPr>
          <a:lstStyle/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omic Sans MS" pitchFamily="66" charset="0"/>
                <a:cs typeface="+mn-cs"/>
              </a:rPr>
              <a:t>Legenda:</a:t>
            </a:r>
          </a:p>
          <a:p>
            <a:pPr marL="391146" indent="-391146" defTabSz="1043056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mic Sans MS" pitchFamily="66" charset="0"/>
                <a:cs typeface="+mn-cs"/>
              </a:rPr>
              <a:t>Vyrobte si doma </a:t>
            </a:r>
            <a:r>
              <a:rPr lang="cs-CZ" sz="2400" dirty="0" err="1">
                <a:latin typeface="Comic Sans MS" pitchFamily="66" charset="0"/>
                <a:cs typeface="+mn-cs"/>
              </a:rPr>
              <a:t>lipogramy</a:t>
            </a:r>
            <a:r>
              <a:rPr lang="cs-CZ" sz="2400" dirty="0">
                <a:latin typeface="Comic Sans MS" pitchFamily="66" charset="0"/>
                <a:cs typeface="+mn-cs"/>
              </a:rPr>
              <a:t>- obtisky rtů.- na čtvrtku. Použijte rtěnku.                                   </a:t>
            </a:r>
          </a:p>
          <a:p>
            <a:pPr marL="391146" indent="-391146" defTabSz="1043056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mic Sans MS" pitchFamily="66" charset="0"/>
                <a:cs typeface="+mn-cs"/>
              </a:rPr>
              <a:t>Zazpívej písničku.</a:t>
            </a:r>
          </a:p>
          <a:p>
            <a:pPr marL="391146" indent="-391146" defTabSz="1043056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mic Sans MS" pitchFamily="66" charset="0"/>
                <a:cs typeface="+mn-cs"/>
              </a:rPr>
              <a:t>Jedno kolo buď potichu jako myška.</a:t>
            </a:r>
          </a:p>
          <a:p>
            <a:pPr marL="391146" indent="-391146" defTabSz="1043056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mic Sans MS" pitchFamily="66" charset="0"/>
                <a:cs typeface="+mn-cs"/>
              </a:rPr>
              <a:t>Co takhle dát si kousek jablíčka?</a:t>
            </a:r>
          </a:p>
          <a:p>
            <a:pPr marL="391146" indent="-391146" defTabSz="1043056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 err="1">
                <a:latin typeface="Comic Sans MS" pitchFamily="66" charset="0"/>
                <a:cs typeface="+mn-cs"/>
              </a:rPr>
              <a:t>Nalouskej</a:t>
            </a:r>
            <a:r>
              <a:rPr lang="cs-CZ" sz="2400" dirty="0">
                <a:latin typeface="Comic Sans MS" pitchFamily="66" charset="0"/>
                <a:cs typeface="+mn-cs"/>
              </a:rPr>
              <a:t> mamince pár oříšků do zásoby.</a:t>
            </a:r>
          </a:p>
          <a:p>
            <a:pPr marL="391146" indent="-391146" defTabSz="1043056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mic Sans MS" pitchFamily="66" charset="0"/>
                <a:cs typeface="+mn-cs"/>
              </a:rPr>
              <a:t>Medvěd má rád med. Dej si gumového medvídka.</a:t>
            </a:r>
          </a:p>
          <a:p>
            <a:pPr marL="391146" indent="-391146" defTabSz="1043056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mic Sans MS" pitchFamily="66" charset="0"/>
                <a:cs typeface="+mn-cs"/>
              </a:rPr>
              <a:t>Au, to bolí. Můžeš postoupit o dvě políčka dopředu.</a:t>
            </a:r>
          </a:p>
          <a:p>
            <a:pPr marL="391146" indent="-391146" defTabSz="1043056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mic Sans MS" pitchFamily="66" charset="0"/>
                <a:cs typeface="+mn-cs"/>
              </a:rPr>
              <a:t>Jsi v lese. Vyjmenuj druhy stromů, které znáš.</a:t>
            </a:r>
          </a:p>
          <a:p>
            <a:pPr marL="391146" indent="-391146" defTabSz="1043056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mic Sans MS" pitchFamily="66" charset="0"/>
                <a:cs typeface="+mn-cs"/>
              </a:rPr>
              <a:t>Klopýtl jsi. Čekáš jedno kolo.</a:t>
            </a:r>
          </a:p>
          <a:p>
            <a:pPr marL="391146" indent="-391146" defTabSz="1043056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sz="2400" dirty="0">
                <a:latin typeface="Comic Sans MS" pitchFamily="66" charset="0"/>
                <a:cs typeface="+mn-cs"/>
              </a:rPr>
              <a:t>Maliny. Mňam. Čas na gumového medvídka.</a:t>
            </a:r>
          </a:p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Comic Sans MS" pitchFamily="66" charset="0"/>
                <a:cs typeface="+mn-cs"/>
              </a:rPr>
              <a:t>CÍL: Zarecituj básničku a s rodiči se nauč biblický verš.</a:t>
            </a:r>
            <a:endParaRPr lang="cs-CZ" sz="24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ovéPole 3"/>
          <p:cNvSpPr txBox="1">
            <a:spLocks noChangeArrowheads="1"/>
          </p:cNvSpPr>
          <p:nvPr/>
        </p:nvSpPr>
        <p:spPr bwMode="auto">
          <a:xfrm>
            <a:off x="434975" y="763588"/>
            <a:ext cx="3224213" cy="5368925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lIns="104306" tIns="52153" rIns="104306" bIns="52153">
            <a:spAutoFit/>
          </a:bodyPr>
          <a:lstStyle/>
          <a:p>
            <a:r>
              <a:rPr lang="cs-CZ" sz="1800">
                <a:latin typeface="Calibri" pitchFamily="34" charset="0"/>
              </a:rPr>
              <a:t>Básnička</a:t>
            </a:r>
          </a:p>
          <a:p>
            <a:endParaRPr lang="cs-CZ" sz="1800">
              <a:latin typeface="Calibri" pitchFamily="34" charset="0"/>
            </a:endParaRPr>
          </a:p>
          <a:p>
            <a:r>
              <a:rPr lang="cs-CZ" sz="1800" b="1">
                <a:latin typeface="Comic Sans MS" pitchFamily="66" charset="0"/>
              </a:rPr>
              <a:t>Medvěd bručoun</a:t>
            </a:r>
          </a:p>
          <a:p>
            <a:endParaRPr lang="cs-CZ" sz="1800" b="1">
              <a:latin typeface="Comic Sans MS" pitchFamily="66" charset="0"/>
            </a:endParaRPr>
          </a:p>
          <a:p>
            <a:endParaRPr lang="cs-CZ" sz="1800">
              <a:latin typeface="Comic Sans MS" pitchFamily="66" charset="0"/>
            </a:endParaRPr>
          </a:p>
          <a:p>
            <a:r>
              <a:rPr lang="cs-CZ" sz="1800">
                <a:latin typeface="Comic Sans MS" pitchFamily="66" charset="0"/>
              </a:rPr>
              <a:t>Probudil se ráno medvěd</a:t>
            </a:r>
          </a:p>
          <a:p>
            <a:r>
              <a:rPr lang="cs-CZ" sz="1800">
                <a:latin typeface="Comic Sans MS" pitchFamily="66" charset="0"/>
              </a:rPr>
              <a:t>V skalním bytě u hlohu.</a:t>
            </a:r>
          </a:p>
          <a:p>
            <a:r>
              <a:rPr lang="cs-CZ" sz="1800">
                <a:latin typeface="Comic Sans MS" pitchFamily="66" charset="0"/>
              </a:rPr>
              <a:t>Mrzutě se na svět tváří,</a:t>
            </a:r>
          </a:p>
          <a:p>
            <a:r>
              <a:rPr lang="cs-CZ" sz="1800">
                <a:latin typeface="Comic Sans MS" pitchFamily="66" charset="0"/>
              </a:rPr>
              <a:t>Vykukuje z brlohu.</a:t>
            </a:r>
          </a:p>
          <a:p>
            <a:endParaRPr lang="cs-CZ" sz="1800">
              <a:latin typeface="Comic Sans MS" pitchFamily="66" charset="0"/>
            </a:endParaRPr>
          </a:p>
          <a:p>
            <a:r>
              <a:rPr lang="cs-CZ" sz="1800">
                <a:latin typeface="Comic Sans MS" pitchFamily="66" charset="0"/>
              </a:rPr>
              <a:t>Rázně ptáky vyhubuje,</a:t>
            </a:r>
          </a:p>
          <a:p>
            <a:r>
              <a:rPr lang="cs-CZ" sz="1800">
                <a:latin typeface="Comic Sans MS" pitchFamily="66" charset="0"/>
              </a:rPr>
              <a:t>Ať přestanou švitořit!</a:t>
            </a:r>
          </a:p>
          <a:p>
            <a:r>
              <a:rPr lang="cs-CZ" sz="1800">
                <a:latin typeface="Comic Sans MS" pitchFamily="66" charset="0"/>
              </a:rPr>
              <a:t>Myši piští, ježek funí</a:t>
            </a:r>
          </a:p>
          <a:p>
            <a:r>
              <a:rPr lang="cs-CZ" sz="1800">
                <a:latin typeface="Comic Sans MS" pitchFamily="66" charset="0"/>
              </a:rPr>
              <a:t>A on chudák nemá klid.</a:t>
            </a:r>
          </a:p>
          <a:p>
            <a:endParaRPr lang="cs-CZ" sz="1800">
              <a:latin typeface="Comic Sans MS" pitchFamily="66" charset="0"/>
            </a:endParaRPr>
          </a:p>
          <a:p>
            <a:r>
              <a:rPr lang="cs-CZ" sz="1800">
                <a:latin typeface="Comic Sans MS" pitchFamily="66" charset="0"/>
              </a:rPr>
              <a:t>Veveřičce zase hrozí,</a:t>
            </a:r>
          </a:p>
          <a:p>
            <a:r>
              <a:rPr lang="cs-CZ" sz="1800">
                <a:latin typeface="Comic Sans MS" pitchFamily="66" charset="0"/>
              </a:rPr>
              <a:t>Že ji plácne přes tlapky.</a:t>
            </a:r>
          </a:p>
          <a:p>
            <a:r>
              <a:rPr lang="cs-CZ" sz="1800">
                <a:latin typeface="Comic Sans MS" pitchFamily="66" charset="0"/>
              </a:rPr>
              <a:t>Prý mu hází do kožichu</a:t>
            </a:r>
          </a:p>
          <a:p>
            <a:r>
              <a:rPr lang="cs-CZ" sz="1800">
                <a:latin typeface="Comic Sans MS" pitchFamily="66" charset="0"/>
              </a:rPr>
              <a:t>Ořechové skořápky.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659188" y="757238"/>
            <a:ext cx="3090862" cy="53689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104306" tIns="52153" rIns="104306" bIns="52153">
            <a:spAutoFit/>
          </a:bodyPr>
          <a:lstStyle/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dirty="0">
                <a:latin typeface="Comic Sans MS" pitchFamily="66" charset="0"/>
                <a:cs typeface="+mn-cs"/>
              </a:rPr>
              <a:t>Na oběd jde pro kus medu,</a:t>
            </a:r>
          </a:p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dirty="0">
                <a:latin typeface="Comic Sans MS" pitchFamily="66" charset="0"/>
                <a:cs typeface="+mn-cs"/>
              </a:rPr>
              <a:t>v</a:t>
            </a:r>
            <a:r>
              <a:rPr lang="cs-CZ" sz="1800" dirty="0">
                <a:latin typeface="Comic Sans MS" pitchFamily="66" charset="0"/>
                <a:cs typeface="+mn-cs"/>
              </a:rPr>
              <a:t> dálce bzučí včelí roj…</a:t>
            </a:r>
          </a:p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dirty="0">
                <a:latin typeface="Comic Sans MS" pitchFamily="66" charset="0"/>
                <a:cs typeface="+mn-cs"/>
              </a:rPr>
              <a:t>j</a:t>
            </a:r>
            <a:r>
              <a:rPr lang="cs-CZ" sz="1800" dirty="0">
                <a:latin typeface="Comic Sans MS" pitchFamily="66" charset="0"/>
                <a:cs typeface="+mn-cs"/>
              </a:rPr>
              <a:t>edna ze včel na něj vletí</a:t>
            </a:r>
          </a:p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dirty="0">
                <a:latin typeface="Comic Sans MS" pitchFamily="66" charset="0"/>
                <a:cs typeface="+mn-cs"/>
              </a:rPr>
              <a:t>a</a:t>
            </a:r>
            <a:r>
              <a:rPr lang="cs-CZ" sz="1800" dirty="0">
                <a:latin typeface="Comic Sans MS" pitchFamily="66" charset="0"/>
                <a:cs typeface="+mn-cs"/>
              </a:rPr>
              <a:t> bodne ho: Oj, oj, oj!</a:t>
            </a:r>
          </a:p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 dirty="0">
              <a:latin typeface="Comic Sans MS" pitchFamily="66" charset="0"/>
              <a:cs typeface="+mn-cs"/>
            </a:endParaRPr>
          </a:p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dirty="0">
                <a:latin typeface="Comic Sans MS" pitchFamily="66" charset="0"/>
                <a:cs typeface="+mn-cs"/>
              </a:rPr>
              <a:t>Místo medu líže tlapu,</a:t>
            </a:r>
          </a:p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dirty="0">
                <a:latin typeface="Comic Sans MS" pitchFamily="66" charset="0"/>
                <a:cs typeface="+mn-cs"/>
              </a:rPr>
              <a:t>Bez nálady projde les</a:t>
            </a:r>
          </a:p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dirty="0">
                <a:latin typeface="Comic Sans MS" pitchFamily="66" charset="0"/>
                <a:cs typeface="+mn-cs"/>
              </a:rPr>
              <a:t>a jak si tak bručí pod vous,</a:t>
            </a:r>
          </a:p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dirty="0">
                <a:latin typeface="Comic Sans MS" pitchFamily="66" charset="0"/>
                <a:cs typeface="+mn-cs"/>
              </a:rPr>
              <a:t>t</a:t>
            </a:r>
            <a:r>
              <a:rPr lang="cs-CZ" sz="1800" dirty="0">
                <a:latin typeface="Comic Sans MS" pitchFamily="66" charset="0"/>
                <a:cs typeface="+mn-cs"/>
              </a:rPr>
              <a:t>u klopýtne o pařez.</a:t>
            </a:r>
          </a:p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 dirty="0">
              <a:latin typeface="Comic Sans MS" pitchFamily="66" charset="0"/>
              <a:cs typeface="+mn-cs"/>
            </a:endParaRPr>
          </a:p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dirty="0">
                <a:latin typeface="Comic Sans MS" pitchFamily="66" charset="0"/>
                <a:cs typeface="+mn-cs"/>
              </a:rPr>
              <a:t>Zvedne natlučené  čelo</a:t>
            </a:r>
          </a:p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dirty="0">
                <a:latin typeface="Comic Sans MS" pitchFamily="66" charset="0"/>
                <a:cs typeface="+mn-cs"/>
              </a:rPr>
              <a:t>a</a:t>
            </a:r>
            <a:r>
              <a:rPr lang="cs-CZ" sz="1800" dirty="0">
                <a:latin typeface="Comic Sans MS" pitchFamily="66" charset="0"/>
                <a:cs typeface="+mn-cs"/>
              </a:rPr>
              <a:t> co vidí? Maliny!</a:t>
            </a:r>
          </a:p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dirty="0">
                <a:latin typeface="Comic Sans MS" pitchFamily="66" charset="0"/>
                <a:cs typeface="+mn-cs"/>
              </a:rPr>
              <a:t>Usmálo se na něj štěstí</a:t>
            </a:r>
          </a:p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dirty="0">
                <a:latin typeface="Comic Sans MS" pitchFamily="66" charset="0"/>
                <a:cs typeface="+mn-cs"/>
              </a:rPr>
              <a:t>n</a:t>
            </a:r>
            <a:r>
              <a:rPr lang="cs-CZ" sz="1800" dirty="0">
                <a:latin typeface="Comic Sans MS" pitchFamily="66" charset="0"/>
                <a:cs typeface="+mn-cs"/>
              </a:rPr>
              <a:t>ebo jsou to vidiny?</a:t>
            </a:r>
          </a:p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 dirty="0">
              <a:latin typeface="Comic Sans MS" pitchFamily="66" charset="0"/>
              <a:cs typeface="+mn-cs"/>
            </a:endParaRPr>
          </a:p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dirty="0">
                <a:latin typeface="Comic Sans MS" pitchFamily="66" charset="0"/>
                <a:cs typeface="+mn-cs"/>
              </a:rPr>
              <a:t>Maliny a lesní plody-</a:t>
            </a:r>
          </a:p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dirty="0">
                <a:latin typeface="Comic Sans MS" pitchFamily="66" charset="0"/>
                <a:cs typeface="+mn-cs"/>
              </a:rPr>
              <a:t>t</a:t>
            </a:r>
            <a:r>
              <a:rPr lang="cs-CZ" sz="1800" dirty="0">
                <a:latin typeface="Comic Sans MS" pitchFamily="66" charset="0"/>
                <a:cs typeface="+mn-cs"/>
              </a:rPr>
              <a:t>o jsou zdroje radosti.</a:t>
            </a:r>
          </a:p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dirty="0">
                <a:latin typeface="Comic Sans MS" pitchFamily="66" charset="0"/>
                <a:cs typeface="+mn-cs"/>
              </a:rPr>
              <a:t>Nemá čas na hubování.</a:t>
            </a:r>
          </a:p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dirty="0">
                <a:latin typeface="Comic Sans MS" pitchFamily="66" charset="0"/>
                <a:cs typeface="+mn-cs"/>
              </a:rPr>
              <a:t>Je to dobrák od kosti.</a:t>
            </a:r>
            <a:endParaRPr lang="cs-CZ" sz="1800" dirty="0">
              <a:latin typeface="Comic Sans MS" pitchFamily="66" charset="0"/>
              <a:cs typeface="+mn-cs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750050" y="2052638"/>
            <a:ext cx="2897188" cy="2259012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txBody>
          <a:bodyPr wrap="none" lIns="104306" tIns="52153" rIns="104306" bIns="52153">
            <a:spAutoFit/>
          </a:bodyPr>
          <a:lstStyle/>
          <a:p>
            <a:r>
              <a:rPr lang="cs-CZ">
                <a:latin typeface="Calibri" pitchFamily="34" charset="0"/>
              </a:rPr>
              <a:t>„Z vašich úst ať nevyjde</a:t>
            </a:r>
          </a:p>
          <a:p>
            <a:r>
              <a:rPr lang="cs-CZ">
                <a:latin typeface="Calibri" pitchFamily="34" charset="0"/>
              </a:rPr>
              <a:t>ani jedno špatné slovo,</a:t>
            </a:r>
          </a:p>
          <a:p>
            <a:r>
              <a:rPr lang="cs-CZ">
                <a:latin typeface="Calibri" pitchFamily="34" charset="0"/>
              </a:rPr>
              <a:t>ale vždy jen dobré, které</a:t>
            </a:r>
          </a:p>
          <a:p>
            <a:r>
              <a:rPr lang="cs-CZ">
                <a:latin typeface="Calibri" pitchFamily="34" charset="0"/>
              </a:rPr>
              <a:t>by pomohlo, kde je třeba,</a:t>
            </a:r>
          </a:p>
          <a:p>
            <a:r>
              <a:rPr lang="cs-CZ">
                <a:latin typeface="Calibri" pitchFamily="34" charset="0"/>
              </a:rPr>
              <a:t>a tak posluchačům</a:t>
            </a:r>
          </a:p>
          <a:p>
            <a:r>
              <a:rPr lang="cs-CZ">
                <a:latin typeface="Calibri" pitchFamily="34" charset="0"/>
              </a:rPr>
              <a:t>přineslo milost.“</a:t>
            </a:r>
          </a:p>
          <a:p>
            <a:r>
              <a:rPr lang="cs-CZ" b="1">
                <a:latin typeface="Calibri" pitchFamily="34" charset="0"/>
              </a:rPr>
              <a:t>Efezským 4:29</a:t>
            </a:r>
          </a:p>
        </p:txBody>
      </p:sp>
      <p:pic>
        <p:nvPicPr>
          <p:cNvPr id="15364" name="Picture 2" descr="http://www.btm.cz/admin/obrazky/obr4c7b7683e3d9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37388" y="763588"/>
            <a:ext cx="1136650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303</Words>
  <Application>Microsoft Office PowerPoint</Application>
  <PresentationFormat>Vlastní</PresentationFormat>
  <Paragraphs>80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Calibri</vt:lpstr>
      <vt:lpstr>Arial</vt:lpstr>
      <vt:lpstr>DejaVu Sans</vt:lpstr>
      <vt:lpstr>Comic Sans MS</vt:lpstr>
      <vt:lpstr>Motiv systému Office</vt:lpstr>
      <vt:lpstr>Snímek 1</vt:lpstr>
      <vt:lpstr>Snímek 2</vt:lpstr>
      <vt:lpstr>Snímek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Irena Grohmanová</dc:creator>
  <cp:lastModifiedBy>Roman</cp:lastModifiedBy>
  <cp:revision>8</cp:revision>
  <dcterms:created xsi:type="dcterms:W3CDTF">2010-10-15T20:02:24Z</dcterms:created>
  <dcterms:modified xsi:type="dcterms:W3CDTF">2010-10-19T13:40:16Z</dcterms:modified>
</cp:coreProperties>
</file>