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3"/>
  </p:notesMasterIdLst>
  <p:sldIdLst>
    <p:sldId id="256" r:id="rId2"/>
    <p:sldId id="259" r:id="rId3"/>
    <p:sldId id="257" r:id="rId4"/>
    <p:sldId id="261" r:id="rId5"/>
    <p:sldId id="262" r:id="rId6"/>
    <p:sldId id="274" r:id="rId7"/>
    <p:sldId id="275" r:id="rId8"/>
    <p:sldId id="272" r:id="rId9"/>
    <p:sldId id="271" r:id="rId10"/>
    <p:sldId id="270" r:id="rId11"/>
    <p:sldId id="276" r:id="rId1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211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CAFFF-D7B0-430B-BB55-23076DD490E9}" type="datetimeFigureOut">
              <a:rPr lang="cs-CZ" smtClean="0"/>
              <a:t>11. 5. 2023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89898-4043-4081-94B8-D9CDF27F2C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69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710573" y="4862141"/>
            <a:ext cx="5678154" cy="4605227"/>
          </a:xfrm>
          <a:prstGeom prst="rect">
            <a:avLst/>
          </a:prstGeom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59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710573" y="4862141"/>
            <a:ext cx="5678154" cy="4605227"/>
          </a:xfrm>
          <a:prstGeom prst="rect">
            <a:avLst/>
          </a:prstGeom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992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710573" y="4862141"/>
            <a:ext cx="5678154" cy="4605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75" tIns="48575" rIns="97175" bIns="48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110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EFF59-7B82-4283-8EE8-EF21A2FD5FE4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0880-F58E-4CB8-AB30-0B21004C0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5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C09B-CE6F-4DD3-BB10-6DBE3F2D4351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07F3-20F2-49C4-A744-6A6BC5EA2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8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CF3E-1A0A-47FD-BECD-D7CF63C00331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6014-DF59-4687-BEFD-68E1F1EDE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75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E99E-9097-4915-A57E-0CDE93FA6D5B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FC23-7765-4862-B8D8-7A09628F6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7557-189C-4B83-ABEC-CF5C9D281650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564E-3812-44A2-8AD4-02B737F51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4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DF094-0B8A-4A30-B907-9221AFB478F1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A95A3-D794-4DE4-8D50-92138BD81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81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CEC0-BE3C-402B-8E40-3A6FA3D0B0A2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88BD-9EF9-4E7F-9EB3-CB2DEF036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0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DC31B-3504-4D82-B469-0D48DE2F3BC9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0DE9-89AC-4858-B768-58C216491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6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24F0-E6A4-46CF-8604-C6E5DF0B3CC1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156F-378F-47DD-959C-C38F568A3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2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2831-DE41-443E-8142-CC37D76C5EDC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918E-A404-415E-91C7-61A889F90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BDCF-1CF7-4E40-BA59-0F10B6D76DFC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B783-0AFA-4545-94AB-F722526AC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9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2F4DE6-D79E-4FBF-92F9-9137EF4FB781}" type="datetimeFigureOut">
              <a:rPr lang="en-US"/>
              <a:pPr>
                <a:defRPr/>
              </a:pPr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24F737A8-8ACA-4F3F-8E22-00212A69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4" r:id="rId7"/>
    <p:sldLayoutId id="2147483860" r:id="rId8"/>
    <p:sldLayoutId id="2147483865" r:id="rId9"/>
    <p:sldLayoutId id="2147483861" r:id="rId10"/>
    <p:sldLayoutId id="21474838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fontAlgn="base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b.cz/diakonie/lepsizivo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darujme.cz/projekt/1204887" TargetMode="External"/><Relationship Id="rId4" Type="http://schemas.openxmlformats.org/officeDocument/2006/relationships/hyperlink" Target="https://www.facebook.com/diakoniec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536" y="1298575"/>
            <a:ext cx="8795207" cy="28987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Výroční konference Církve bratrské </a:t>
            </a: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– 13. 5. 2023</a:t>
            </a:r>
            <a:b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>
                <a:solidFill>
                  <a:srgbClr val="FFFF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Pomáhat pomáhá </a:t>
            </a:r>
            <a:r>
              <a:rPr lang="cs-CZ" sz="4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4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1136650"/>
            <a:ext cx="1789113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3527425"/>
            <a:ext cx="1789113" cy="1712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1" y="2145367"/>
            <a:ext cx="3393843" cy="17463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142875" indent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dirty="0"/>
          </a:p>
          <a:p>
            <a:pPr marL="142875" indent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r>
              <a:rPr lang="cs-CZ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Ještě nějaké fotky 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2875" indent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dirty="0"/>
          </a:p>
          <a:p>
            <a:pPr marL="142875" indent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dirty="0"/>
          </a:p>
          <a:p>
            <a:pPr marL="142875" indent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dirty="0"/>
          </a:p>
          <a:p>
            <a:pPr marL="142875" indent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dirty="0"/>
          </a:p>
          <a:p>
            <a:pPr marL="142875" indent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dirty="0"/>
          </a:p>
          <a:p>
            <a:pPr marL="142875" indent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dirty="0"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309" y="987459"/>
            <a:ext cx="3715564" cy="231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871" y="987458"/>
            <a:ext cx="3258345" cy="2315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6962" y="3541812"/>
            <a:ext cx="3819229" cy="2469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2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946" y="996950"/>
            <a:ext cx="2947987" cy="460057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Žalm </a:t>
            </a:r>
            <a:r>
              <a:rPr lang="cs-CZ" sz="2800" b="1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28,7 </a:t>
            </a:r>
            <a:endParaRPr lang="cs-CZ" sz="2400" i="1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Hospodin </a:t>
            </a:r>
            <a:r>
              <a:rPr lang="cs-CZ" sz="2400" b="1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je má síla a můj štít, na něj se v srdci </a:t>
            </a:r>
            <a:r>
              <a:rPr lang="cs-CZ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spoléhám</a:t>
            </a:r>
            <a:r>
              <a:rPr lang="cs-CZ" sz="2400" b="1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Pomoc jsem dostal, mé srdce jásá, svou písní chci mu děkovat</a:t>
            </a:r>
            <a:r>
              <a:rPr lang="cs-CZ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endParaRPr lang="cs-CZ" sz="2400" i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cs-CZ" b="1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cs-CZ" sz="2400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Děkuji za pozornost. Roman Kysela </a:t>
            </a:r>
            <a:endParaRPr lang="cs-CZ" sz="24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ct val="150000"/>
              </a:lnSpc>
            </a:pPr>
            <a:endParaRPr lang="cs-CZ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88" y="2389188"/>
            <a:ext cx="2835275" cy="10810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 </a:t>
            </a:r>
            <a:r>
              <a:rPr lang="cs-CZ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Slovo úvodem</a:t>
            </a:r>
            <a:endParaRPr lang="cs-CZ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333" y="792480"/>
            <a:ext cx="7847542" cy="5259978"/>
          </a:xfrm>
        </p:spPr>
        <p:txBody>
          <a:bodyPr>
            <a:normAutofit/>
          </a:bodyPr>
          <a:lstStyle/>
          <a:p>
            <a:pPr marL="0" indent="0" algn="just">
              <a:buFont typeface="Wingdings 2" panose="05020102010507070707" pitchFamily="18" charset="2"/>
              <a:buNone/>
            </a:pPr>
            <a:r>
              <a:rPr lang="cs-CZ" altLang="cs-CZ" sz="28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Následující stránky jsou věnovány krátké prezentaci práce Diakonie Církve bratrské v roce 2022. 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cs-CZ" altLang="cs-CZ" sz="24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cs-CZ" altLang="cs-CZ" sz="24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cs-CZ" altLang="cs-CZ" sz="24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cs-CZ" altLang="cs-CZ" sz="24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cs-CZ" altLang="cs-CZ" sz="24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cs-CZ" altLang="cs-CZ" sz="24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endParaRPr lang="cs-CZ" altLang="cs-CZ" sz="24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cs-CZ" altLang="cs-CZ" sz="24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cs-CZ" altLang="cs-CZ" sz="2400" dirty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33" y="2082989"/>
            <a:ext cx="3837494" cy="3837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88" y="2389188"/>
            <a:ext cx="2835275" cy="10810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 </a:t>
            </a:r>
            <a:r>
              <a:rPr lang="cs-CZ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Velké díky</a:t>
            </a:r>
            <a:endParaRPr lang="cs-CZ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753749" y="820131"/>
            <a:ext cx="7812939" cy="2780907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cs-CZ" sz="44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altLang="cs-CZ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Milí sourozenci v Kristu a přátelé, děkuji Vám za velkou míru finanční obětavosti, kterou jste v roce 2022 podpořili jak práci Diakonie Církve bratrské, tak především Ukrajinu.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cs-CZ" altLang="cs-CZ" sz="2400" u="sng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Diakonie</a:t>
            </a:r>
            <a:r>
              <a:rPr lang="cs-CZ" altLang="cs-CZ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byla podpořena částkou </a:t>
            </a:r>
            <a:r>
              <a:rPr lang="cs-CZ" altLang="cs-CZ" sz="24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1.057.000</a:t>
            </a:r>
            <a:r>
              <a:rPr lang="cs-CZ" altLang="cs-CZ" sz="24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,- </a:t>
            </a:r>
            <a:r>
              <a:rPr lang="cs-CZ" altLang="cs-CZ" sz="24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Kč</a:t>
            </a:r>
            <a:r>
              <a:rPr lang="cs-CZ" altLang="cs-CZ" sz="24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cs-CZ" altLang="cs-CZ" sz="24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24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cs-CZ" altLang="cs-CZ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pomoc </a:t>
            </a:r>
            <a:r>
              <a:rPr lang="cs-CZ" altLang="cs-CZ" sz="2400" u="sng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Ukrajině</a:t>
            </a:r>
            <a:r>
              <a:rPr lang="cs-CZ" altLang="cs-CZ" sz="2400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se vybralo </a:t>
            </a:r>
            <a:r>
              <a:rPr lang="cs-CZ" altLang="cs-CZ" sz="24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5.076.325,- Kč</a:t>
            </a:r>
            <a:r>
              <a:rPr lang="cs-CZ" altLang="cs-CZ" sz="2400" dirty="0" smtClean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altLang="cs-CZ" sz="28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cs-CZ" altLang="cs-CZ" sz="24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Font typeface="Wingdings 2" panose="05020102010507070707" pitchFamily="18" charset="2"/>
              <a:buNone/>
            </a:pPr>
            <a:endParaRPr lang="cs-CZ" altLang="cs-CZ" sz="2400" dirty="0" smtClean="0">
              <a:solidFill>
                <a:srgbClr val="0070C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133" y="4053522"/>
            <a:ext cx="4234556" cy="203618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77" y="3601038"/>
            <a:ext cx="3368511" cy="2526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976" y="905933"/>
            <a:ext cx="3187488" cy="409945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altLang="cs-CZ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>Domov pro seniory   </a:t>
            </a:r>
            <a:r>
              <a:rPr lang="cs-CZ" altLang="cs-CZ" sz="4000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Bethesda</a:t>
            </a:r>
            <a:r>
              <a:rPr lang="cs-CZ" altLang="cs-CZ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600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dirty="0" smtClean="0">
                <a:latin typeface="Tahoma" panose="020B0604030504040204" pitchFamily="34" charset="0"/>
                <a:cs typeface="Tahoma" panose="020B0604030504040204" pitchFamily="34" charset="0"/>
              </a:rPr>
              <a:t>Místo, kde to žije těžkostem navzdory </a:t>
            </a:r>
          </a:p>
        </p:txBody>
      </p:sp>
      <p:sp>
        <p:nvSpPr>
          <p:cNvPr id="819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672904" y="4247621"/>
            <a:ext cx="3616896" cy="1907646"/>
          </a:xfrm>
        </p:spPr>
        <p:txBody>
          <a:bodyPr>
            <a:noAutofit/>
          </a:bodyPr>
          <a:lstStyle/>
          <a:p>
            <a:pPr algn="ctr"/>
            <a:r>
              <a:rPr lang="cs-CZ" altLang="cs-CZ" sz="2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Stáří nebývá lehké, ale můžeme pomoci nést jeho břemeno </a:t>
            </a:r>
          </a:p>
        </p:txBody>
      </p:sp>
      <p:pic>
        <p:nvPicPr>
          <p:cNvPr id="8196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6138" y="790575"/>
            <a:ext cx="2671762" cy="3560763"/>
          </a:xfrm>
        </p:spPr>
      </p:pic>
      <p:pic>
        <p:nvPicPr>
          <p:cNvPr id="8197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90575"/>
            <a:ext cx="4110038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https://cb.cz/diakonie/bethesda/wordpress/wp-content/uploads/2021/07/IMG-20210623-WA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3873500"/>
            <a:ext cx="201771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4488" y="1532467"/>
            <a:ext cx="2833687" cy="3547533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cs-CZ" altLang="cs-CZ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>Středisko </a:t>
            </a:r>
            <a:br>
              <a:rPr lang="cs-CZ" altLang="cs-CZ" sz="40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>Černý Most </a:t>
            </a:r>
            <a:br>
              <a:rPr lang="cs-CZ" altLang="cs-CZ" sz="40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4000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40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dirty="0" err="1" smtClean="0">
                <a:latin typeface="Tahoma" panose="020B0604030504040204" pitchFamily="34" charset="0"/>
                <a:cs typeface="Tahoma" panose="020B0604030504040204" pitchFamily="34" charset="0"/>
              </a:rPr>
              <a:t>Most</a:t>
            </a: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</a:rPr>
              <a:t> z nudy</a:t>
            </a:r>
            <a:b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dirty="0" smtClean="0">
                <a:latin typeface="Tahoma" panose="020B0604030504040204" pitchFamily="34" charset="0"/>
                <a:cs typeface="Tahoma" panose="020B0604030504040204" pitchFamily="34" charset="0"/>
              </a:rPr>
              <a:t> k tvořivosti, most pomoci a podpory.</a:t>
            </a:r>
            <a:r>
              <a:rPr lang="cs-CZ" altLang="cs-CZ" sz="2900" dirty="0" smtClean="0"/>
              <a:t> </a:t>
            </a:r>
          </a:p>
        </p:txBody>
      </p:sp>
      <p:sp>
        <p:nvSpPr>
          <p:cNvPr id="921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768526" y="5272939"/>
            <a:ext cx="7662082" cy="907728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cs-CZ" altLang="cs-CZ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Pomáháme těm, kdo se bez pomoci neobejdou   a díky tomu je život barevnější.</a:t>
            </a:r>
          </a:p>
        </p:txBody>
      </p:sp>
      <p:pic>
        <p:nvPicPr>
          <p:cNvPr id="922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255" y="1296590"/>
            <a:ext cx="3015456" cy="301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533" y="1002828"/>
            <a:ext cx="3946075" cy="3946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548" y="1123950"/>
            <a:ext cx="3242821" cy="4600575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Chráněné bydlení</a:t>
            </a:r>
            <a:b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Xaverově 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660386" y="1504950"/>
            <a:ext cx="318123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1" hangingPunct="1">
              <a:lnSpc>
                <a:spcPct val="90000"/>
              </a:lnSpc>
            </a:pPr>
            <a:r>
              <a:rPr lang="cs-CZ" altLang="cs-CZ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Domov pro lidi </a:t>
            </a:r>
          </a:p>
          <a:p>
            <a:pPr algn="ctr" defTabSz="914400" eaLnBrk="1" hangingPunct="1">
              <a:lnSpc>
                <a:spcPct val="90000"/>
              </a:lnSpc>
            </a:pPr>
            <a:r>
              <a:rPr lang="cs-CZ" altLang="cs-CZ" sz="28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 mentálním </a:t>
            </a:r>
            <a:r>
              <a:rPr lang="cs-CZ" altLang="cs-CZ" sz="28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hendikepem</a:t>
            </a:r>
            <a:endParaRPr lang="cs-CZ" altLang="cs-CZ" sz="2800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57" y="3102559"/>
            <a:ext cx="4320000" cy="2880000"/>
          </a:xfrm>
          <a:prstGeom prst="rect">
            <a:avLst/>
          </a:prstGeom>
        </p:spPr>
      </p:pic>
      <p:pic>
        <p:nvPicPr>
          <p:cNvPr id="5" name="Zástupný symbol pro obsah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1608" y="320926"/>
            <a:ext cx="46101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text 3"/>
          <p:cNvSpPr txBox="1">
            <a:spLocks/>
          </p:cNvSpPr>
          <p:nvPr/>
        </p:nvSpPr>
        <p:spPr bwMode="auto">
          <a:xfrm>
            <a:off x="8491202" y="4096946"/>
            <a:ext cx="2791496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182563" indent="-182563" algn="l" rt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fontAlgn="base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fontAlgn="base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fontAlgn="base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fontAlgn="base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 typeface="Wingdings 2" panose="05020102010507070707" pitchFamily="18" charset="2"/>
              <a:buNone/>
            </a:pPr>
            <a:r>
              <a:rPr lang="cs-CZ" altLang="cs-CZ" sz="2800" b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Služba funguje od roku 1999</a:t>
            </a:r>
            <a:endParaRPr lang="cs-CZ" altLang="cs-CZ" sz="2800" b="1" dirty="0" smtClean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pro Xaverov</a:t>
            </a:r>
            <a:endParaRPr lang="cs-CZ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742439" y="2681924"/>
            <a:ext cx="760743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Na projekt jsme získali dotaci 4,8 mil. Kč z fondů EU. Od roku 2020, kdy jsme začali pracovat na jeho přípravě došlo k velkému růstu nákladů na stavební práce a další činnosti, které bylo potřeba v souvislosti s rekonstrukcí zajistit. 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  <a:buSzPts val="1800"/>
            </a:pP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Z původních 5,7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mil.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Kč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jsme se dostali až na hranici 8,4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mil.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Kč.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Na dofinancování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nám ještě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chybí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cca </a:t>
            </a:r>
            <a:r>
              <a:rPr lang="cs-CZ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2,8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mil. </a:t>
            </a:r>
            <a:r>
              <a:rPr lang="cs-CZ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Kč.</a:t>
            </a:r>
            <a:endParaRPr lang="cs-CZ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SzPts val="1350"/>
            </a:pPr>
            <a:endParaRPr lang="cs-CZ" sz="2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oogle Shape;13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88555" y="546754"/>
            <a:ext cx="7315200" cy="14988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/>
          <p:cNvSpPr/>
          <p:nvPr/>
        </p:nvSpPr>
        <p:spPr>
          <a:xfrm>
            <a:off x="5191811" y="2045616"/>
            <a:ext cx="5175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Lepší domov – lepší život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146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3470635" y="2923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cs-CZ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cs-CZ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cs-CZ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cs-CZ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Lepší domov – lepší život</a:t>
            </a:r>
            <a:endParaRPr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5688901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buSzPts val="1800"/>
            </a:pPr>
            <a:r>
              <a:rPr lang="cs-CZ" sz="2800" dirty="0">
                <a:solidFill>
                  <a:srgbClr val="002060"/>
                </a:solidFill>
              </a:rPr>
              <a:t>Co se změní a vznikne 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3545247" y="2075081"/>
            <a:ext cx="3736142" cy="38261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295275" algn="just">
              <a:spcBef>
                <a:spcPts val="0"/>
              </a:spcBef>
              <a:spcAft>
                <a:spcPts val="0"/>
              </a:spcAft>
              <a:buSzPts val="750"/>
              <a:buNone/>
            </a:pPr>
            <a:endParaRPr sz="1000" dirty="0">
              <a:latin typeface="Tahoma"/>
              <a:ea typeface="Tahoma"/>
              <a:cs typeface="Tahoma"/>
              <a:sym typeface="Tahoma"/>
            </a:endParaRPr>
          </a:p>
          <a:p>
            <a:pPr algn="just">
              <a:spcAft>
                <a:spcPts val="0"/>
              </a:spcAft>
              <a:buSzPts val="1650"/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Tři </a:t>
            </a:r>
            <a:r>
              <a:rPr lang="cs-CZ" sz="2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nové bytové jednotky se sociálním zařízením</a:t>
            </a:r>
            <a:endParaRPr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SzPts val="165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Bezbariérová koupelna  </a:t>
            </a:r>
            <a:endParaRPr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SzPts val="165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Nové pracovní a sociální zázemí pro personál</a:t>
            </a:r>
            <a:endParaRPr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SzPts val="165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Úprava balkónů, </a:t>
            </a:r>
            <a:r>
              <a:rPr lang="cs-CZ" sz="22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kolárna, </a:t>
            </a:r>
            <a:r>
              <a:rPr lang="cs-CZ" sz="2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nové skladovací prostory a dílna v suterénu </a:t>
            </a:r>
            <a:endParaRPr lang="cs-CZ" sz="2200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indent="0" algn="just">
              <a:spcAft>
                <a:spcPts val="0"/>
              </a:spcAft>
              <a:buSzPts val="1650"/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"/>
          </p:nvPr>
        </p:nvSpPr>
        <p:spPr>
          <a:xfrm>
            <a:off x="7560733" y="2274669"/>
            <a:ext cx="3984125" cy="39512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ts val="165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Nový vstup s bezpečnějším schodištěm</a:t>
            </a:r>
            <a:endParaRPr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SzPts val="1650"/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Nová okna, </a:t>
            </a:r>
            <a:r>
              <a:rPr lang="cs-CZ" sz="2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nová střecha, zateplení </a:t>
            </a:r>
            <a:endParaRPr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SzPts val="165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Čistička odpadních vod</a:t>
            </a:r>
            <a:endParaRPr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SzPts val="165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Nové rozvody elektřiny,   vody a topení s vytápěním tepelným čerpadlem </a:t>
            </a:r>
            <a:endParaRPr dirty="0">
              <a:solidFill>
                <a:schemeClr val="tx1"/>
              </a:solidFill>
            </a:endParaRPr>
          </a:p>
          <a:p>
            <a:pPr algn="just">
              <a:spcAft>
                <a:spcPts val="0"/>
              </a:spcAft>
              <a:buSzPts val="1650"/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Nové chodníky kolem domu </a:t>
            </a:r>
            <a:endParaRPr b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indent="-228600">
              <a:spcAft>
                <a:spcPts val="0"/>
              </a:spcAft>
              <a:buSzPts val="1800"/>
              <a:buNone/>
            </a:pP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" name="Picture 2" descr="https://cb.cz/diakonie/wp-content/uploads/2021/06/Puvodni-sta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" y="2359510"/>
            <a:ext cx="3327588" cy="249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7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3547746" y="276201"/>
            <a:ext cx="8229600" cy="71973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cs-CZ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Lepší domov – lepší </a:t>
            </a:r>
            <a:r>
              <a:rPr lang="cs-CZ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život</a:t>
            </a:r>
            <a:endParaRPr dirty="0"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3674532" y="1132587"/>
            <a:ext cx="8102813" cy="49685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SzPts val="1650"/>
              <a:buNone/>
            </a:pPr>
            <a:r>
              <a:rPr lang="cs-CZ" sz="2200" dirty="0">
                <a:latin typeface="Tahoma"/>
                <a:ea typeface="Tahoma"/>
                <a:cs typeface="Tahoma"/>
                <a:sym typeface="Tahoma"/>
              </a:rPr>
              <a:t> Pro další informace se podívejte na webové stránky projektu. </a:t>
            </a:r>
            <a:endParaRPr dirty="0"/>
          </a:p>
          <a:p>
            <a:pPr marL="0" indent="0" algn="ctr">
              <a:spcAft>
                <a:spcPts val="0"/>
              </a:spcAft>
              <a:buSzPts val="1650"/>
              <a:buNone/>
            </a:pPr>
            <a:r>
              <a:rPr lang="cs-CZ" sz="220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 </a:t>
            </a:r>
            <a:r>
              <a:rPr lang="cs-CZ" u="sng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https://cb.cz/diakonie/lepsizivot</a:t>
            </a:r>
            <a:endParaRPr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indent="0" algn="ctr">
              <a:spcAft>
                <a:spcPts val="0"/>
              </a:spcAft>
              <a:buSzPts val="1500"/>
              <a:buNone/>
            </a:pPr>
            <a:r>
              <a:rPr lang="cs-CZ" u="sng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https://www.facebook.com/diakoniecb</a:t>
            </a:r>
            <a:endParaRPr dirty="0">
              <a:solidFill>
                <a:srgbClr val="C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indent="0" algn="just">
              <a:spcAft>
                <a:spcPts val="0"/>
              </a:spcAft>
              <a:buSzPts val="1650"/>
              <a:buNone/>
            </a:pPr>
            <a:r>
              <a:rPr lang="cs-CZ" sz="2200" dirty="0">
                <a:latin typeface="Tahoma"/>
                <a:ea typeface="Tahoma"/>
                <a:cs typeface="Tahoma"/>
                <a:sym typeface="Tahoma"/>
              </a:rPr>
              <a:t>Pokud se rozhodnete projekt finančně podpořit budeme </a:t>
            </a:r>
            <a:endParaRPr lang="cs-CZ" sz="2200" dirty="0" smtClean="0">
              <a:latin typeface="Tahoma"/>
              <a:ea typeface="Tahoma"/>
              <a:cs typeface="Tahoma"/>
              <a:sym typeface="Tahoma"/>
            </a:endParaRPr>
          </a:p>
          <a:p>
            <a:pPr marL="0" indent="0" algn="just">
              <a:spcAft>
                <a:spcPts val="0"/>
              </a:spcAft>
              <a:buSzPts val="1650"/>
              <a:buNone/>
            </a:pPr>
            <a:r>
              <a:rPr lang="cs-CZ" sz="2200" dirty="0" smtClean="0">
                <a:latin typeface="Tahoma"/>
                <a:ea typeface="Tahoma"/>
                <a:cs typeface="Tahoma"/>
                <a:sym typeface="Tahoma"/>
              </a:rPr>
              <a:t>Vám </a:t>
            </a:r>
            <a:r>
              <a:rPr lang="cs-CZ" sz="2200" dirty="0">
                <a:latin typeface="Tahoma"/>
                <a:ea typeface="Tahoma"/>
                <a:cs typeface="Tahoma"/>
                <a:sym typeface="Tahoma"/>
              </a:rPr>
              <a:t>vděčni. </a:t>
            </a:r>
            <a:endParaRPr lang="cs-CZ" sz="2200" dirty="0" smtClean="0">
              <a:latin typeface="Tahoma"/>
              <a:ea typeface="Tahoma"/>
              <a:cs typeface="Tahoma"/>
              <a:sym typeface="Tahoma"/>
            </a:endParaRPr>
          </a:p>
          <a:p>
            <a:pPr marL="0" indent="0" algn="just">
              <a:spcAft>
                <a:spcPts val="0"/>
              </a:spcAft>
              <a:buSzPts val="1650"/>
              <a:buNone/>
            </a:pPr>
            <a:r>
              <a:rPr lang="cs-CZ" sz="2200" dirty="0" smtClean="0">
                <a:latin typeface="Tahoma"/>
                <a:ea typeface="Tahoma"/>
                <a:cs typeface="Tahoma"/>
                <a:sym typeface="Tahoma"/>
              </a:rPr>
              <a:t>Přispět </a:t>
            </a:r>
            <a:r>
              <a:rPr lang="cs-CZ" sz="2200" dirty="0">
                <a:latin typeface="Tahoma"/>
                <a:ea typeface="Tahoma"/>
                <a:cs typeface="Tahoma"/>
                <a:sym typeface="Tahoma"/>
              </a:rPr>
              <a:t>můžete na uvedený transparentní účet.  </a:t>
            </a:r>
            <a:endParaRPr lang="cs-CZ" sz="2200" dirty="0" smtClean="0">
              <a:latin typeface="Tahoma"/>
              <a:ea typeface="Tahoma"/>
              <a:cs typeface="Tahoma"/>
              <a:sym typeface="Tahoma"/>
            </a:endParaRPr>
          </a:p>
          <a:p>
            <a:pPr marL="0" indent="0" algn="just">
              <a:spcAft>
                <a:spcPts val="0"/>
              </a:spcAft>
              <a:buSzPts val="1650"/>
              <a:buNone/>
            </a:pPr>
            <a:r>
              <a:rPr lang="cs-CZ" sz="2200" b="1" dirty="0">
                <a:solidFill>
                  <a:schemeClr val="accent6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cs-CZ" sz="2200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                   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7733317/2010    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VS 201 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indent="0" algn="ctr">
              <a:spcAft>
                <a:spcPts val="0"/>
              </a:spcAft>
              <a:buSzPts val="1650"/>
              <a:buNone/>
            </a:pPr>
            <a:r>
              <a:rPr lang="cs-CZ" sz="2200" dirty="0">
                <a:latin typeface="Tahoma"/>
                <a:ea typeface="Tahoma"/>
                <a:cs typeface="Tahoma"/>
                <a:sym typeface="Tahoma"/>
              </a:rPr>
              <a:t>  </a:t>
            </a: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50"/>
              <a:buNone/>
            </a:pP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</a:pPr>
            <a:endParaRPr lang="cs-CZ" sz="2200" dirty="0" smtClean="0">
              <a:latin typeface="Tahoma"/>
              <a:ea typeface="Tahoma"/>
              <a:cs typeface="Tahoma"/>
              <a:sym typeface="Tahoma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50"/>
              <a:buNone/>
            </a:pPr>
            <a:r>
              <a:rPr lang="cs-CZ" sz="2200" dirty="0" smtClean="0">
                <a:latin typeface="Tahoma"/>
                <a:ea typeface="Tahoma"/>
                <a:cs typeface="Tahoma"/>
                <a:sym typeface="Tahoma"/>
              </a:rPr>
              <a:t>Přispět </a:t>
            </a:r>
            <a:r>
              <a:rPr lang="cs-CZ" sz="2200" dirty="0">
                <a:latin typeface="Tahoma"/>
                <a:ea typeface="Tahoma"/>
                <a:cs typeface="Tahoma"/>
                <a:sym typeface="Tahoma"/>
              </a:rPr>
              <a:t>můžete také prostřednictvím platformy </a:t>
            </a:r>
            <a:r>
              <a:rPr lang="cs-CZ" sz="2200" u="sng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DARUJME.CZ</a:t>
            </a:r>
            <a:endParaRPr sz="2200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indent="0" algn="ctr">
              <a:spcAft>
                <a:spcPts val="0"/>
              </a:spcAft>
              <a:buSzPts val="750"/>
              <a:buNone/>
            </a:pPr>
            <a:endParaRPr sz="1000" dirty="0">
              <a:latin typeface="Tahoma"/>
              <a:ea typeface="Tahoma"/>
              <a:cs typeface="Tahoma"/>
              <a:sym typeface="Tahoma"/>
            </a:endParaRPr>
          </a:p>
          <a:p>
            <a:pPr marL="0" indent="0" algn="ctr">
              <a:spcAft>
                <a:spcPts val="0"/>
              </a:spcAft>
              <a:buSzPts val="1500"/>
              <a:buNone/>
            </a:pPr>
            <a:r>
              <a:rPr lang="cs-CZ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  <a:p>
            <a:pPr marL="342900" indent="-228600" algn="just">
              <a:spcAft>
                <a:spcPts val="0"/>
              </a:spcAft>
              <a:buSzPts val="1800"/>
              <a:buNone/>
            </a:pPr>
            <a:endParaRPr sz="24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50400" y="3412067"/>
            <a:ext cx="2040467" cy="1964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9;p20"/>
          <p:cNvSpPr txBox="1">
            <a:spLocks/>
          </p:cNvSpPr>
          <p:nvPr/>
        </p:nvSpPr>
        <p:spPr bwMode="auto">
          <a:xfrm>
            <a:off x="166802" y="1740992"/>
            <a:ext cx="3035431" cy="25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182563" algn="l" rtl="0" fontAlgn="base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182563" algn="l" rtl="0" fontAlgn="base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182563" algn="l" rtl="0" fontAlgn="base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182563" algn="l" rtl="0" fontAlgn="base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0" algn="ctr" defTabSz="91440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Wingdings 2" panose="05020102010507070707" pitchFamily="18" charset="2"/>
              <a:buNone/>
            </a:pPr>
            <a:endParaRPr lang="cs-CZ" sz="2400" dirty="0" smtClean="0"/>
          </a:p>
          <a:p>
            <a:pPr marL="142875" indent="0" algn="ctr" defTabSz="91440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Wingdings 2" panose="05020102010507070707" pitchFamily="18" charset="2"/>
              <a:buNone/>
            </a:pPr>
            <a:r>
              <a:rPr lang="cs-CZ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Pokud se rozhodnete nás podpořit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240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eček">
  <a:themeElements>
    <a:clrScheme name="Vlastní 1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C00000"/>
      </a:hlink>
      <a:folHlink>
        <a:srgbClr val="C0000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640</TotalTime>
  <Words>347</Words>
  <Application>Microsoft Office PowerPoint</Application>
  <PresentationFormat>Širokoúhlá obrazovka</PresentationFormat>
  <Paragraphs>66</Paragraphs>
  <Slides>11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Tahoma</vt:lpstr>
      <vt:lpstr>Wingdings</vt:lpstr>
      <vt:lpstr>Wingdings 2</vt:lpstr>
      <vt:lpstr>Rámeček</vt:lpstr>
      <vt:lpstr> Výroční konference Církve bratrské  12. – 13. 5. 2023  Pomáhat pomáhá  </vt:lpstr>
      <vt:lpstr> Slovo úvodem</vt:lpstr>
      <vt:lpstr> Velké díky</vt:lpstr>
      <vt:lpstr>Domov pro seniory   Bethesda   Místo, kde to žije těžkostem navzdory </vt:lpstr>
      <vt:lpstr>Středisko  Černý Most   Most z nudy  k tvořivosti, most pomoci a podpory. </vt:lpstr>
      <vt:lpstr>Chráněné bydlení  na Xaverově </vt:lpstr>
      <vt:lpstr>Projekt pro Xaverov</vt:lpstr>
      <vt:lpstr>   Lepší domov – lepší život</vt:lpstr>
      <vt:lpstr>Lepší domov – lepší život</vt:lpstr>
      <vt:lpstr>Prezentace aplikace PowerPoint</vt:lpstr>
      <vt:lpstr>ZÁVĚR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Celocírkevní sbírka na Diakonii Církve bratrské  21. 11. 2021</dc:title>
  <dc:creator>Roman</dc:creator>
  <cp:lastModifiedBy>diakonie</cp:lastModifiedBy>
  <cp:revision>61</cp:revision>
  <dcterms:created xsi:type="dcterms:W3CDTF">2021-10-06T11:40:48Z</dcterms:created>
  <dcterms:modified xsi:type="dcterms:W3CDTF">2023-05-11T09:25:14Z</dcterms:modified>
</cp:coreProperties>
</file>