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76" r:id="rId3"/>
    <p:sldId id="270" r:id="rId4"/>
    <p:sldId id="277" r:id="rId5"/>
    <p:sldId id="271" r:id="rId6"/>
    <p:sldId id="272" r:id="rId7"/>
    <p:sldId id="273" r:id="rId8"/>
    <p:sldId id="274" r:id="rId9"/>
    <p:sldId id="257" r:id="rId10"/>
    <p:sldId id="259" r:id="rId11"/>
    <p:sldId id="258" r:id="rId12"/>
    <p:sldId id="260" r:id="rId13"/>
    <p:sldId id="261" r:id="rId14"/>
    <p:sldId id="262" r:id="rId15"/>
    <p:sldId id="263" r:id="rId16"/>
    <p:sldId id="264" r:id="rId17"/>
    <p:sldId id="266" r:id="rId18"/>
    <p:sldId id="26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66"/>
    <p:restoredTop sz="94650"/>
  </p:normalViewPr>
  <p:slideViewPr>
    <p:cSldViewPr snapToGrid="0" snapToObjects="1">
      <p:cViewPr varScale="1">
        <p:scale>
          <a:sx n="128" d="100"/>
          <a:sy n="128" d="100"/>
        </p:scale>
        <p:origin x="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3B347-2324-494E-801E-C5E0B292C1A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8212F-1AD7-FF40-9CB1-44BB163B8B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845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00CE-0499-BE47-9A93-86D2716A7E15}" type="datetime1">
              <a:rPr lang="cs-CZ" smtClean="0"/>
              <a:t>14.03.2022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FB84-B2E9-5849-9D31-34F6E6229613}" type="datetime1">
              <a:rPr lang="cs-CZ" smtClean="0"/>
              <a:t>14.03.2022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EFC3-8E88-D442-AB32-BAFE7E808AAA}" type="datetime1">
              <a:rPr lang="cs-CZ" smtClean="0"/>
              <a:t>14.03.2022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596C-D805-F34C-AFB1-F78DDD959289}" type="datetime1">
              <a:rPr lang="cs-CZ" smtClean="0"/>
              <a:t>14.03.2022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9C9C-7084-2641-8EEA-7859D832F7C3}" type="datetime1">
              <a:rPr lang="cs-CZ" smtClean="0"/>
              <a:t>14.03.2022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86748-FF70-9749-A3CE-E20C75B529B9}" type="datetime1">
              <a:rPr lang="cs-CZ" smtClean="0"/>
              <a:t>14.03.2022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B82C-7405-F642-BC37-D69534503895}" type="datetime1">
              <a:rPr lang="cs-CZ" smtClean="0"/>
              <a:t>14.03.2022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6CAD-DE68-0E41-A288-F261B63EC827}" type="datetime1">
              <a:rPr lang="cs-CZ" smtClean="0"/>
              <a:t>14.03.2022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AA5F-680F-5049-BE7F-B5AEE6817276}" type="datetime1">
              <a:rPr lang="cs-CZ" smtClean="0"/>
              <a:t>14.03.2022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1B32-C34D-1345-B73A-565409D3DF7B}" type="datetime1">
              <a:rPr lang="cs-CZ" smtClean="0"/>
              <a:t>14.03.2022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89BA8-62E4-A14A-A53C-BC3B701965B7}" type="datetime1">
              <a:rPr lang="cs-CZ" smtClean="0"/>
              <a:t>14.03.2022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F2A76-32C1-8444-8107-46C44EECD35E}" type="datetime1">
              <a:rPr lang="cs-CZ" smtClean="0"/>
              <a:t>14.03.2022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EA59-0D14-9F4E-8BA6-0DC1FA9534F2}" type="datetime1">
              <a:rPr lang="cs-CZ" smtClean="0"/>
              <a:t>14.03.2022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EDC0-43A5-9344-85E2-26DF68E266C4}" type="datetime1">
              <a:rPr lang="cs-CZ" smtClean="0"/>
              <a:t>14.03.2022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2BD38-3CCD-794D-8810-326A9D29FC56}" type="datetime1">
              <a:rPr lang="cs-CZ" smtClean="0"/>
              <a:t>14.03.2022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2C50-FF56-DD47-B265-BDE809AD2F02}" type="datetime1">
              <a:rPr lang="cs-CZ" smtClean="0"/>
              <a:t>14.03.2022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0BAD7-2E51-8F4E-A5C4-C1C327F84A44}" type="datetime1">
              <a:rPr lang="cs-CZ" smtClean="0"/>
              <a:t>14.03.2022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B95F5D4-95B1-7A4A-83E3-E075FC48354B}" type="datetime1">
              <a:rPr lang="cs-CZ" smtClean="0"/>
              <a:t>14.03.2022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e.wikipedia.org/wiki/Eucharistie" TargetMode="External"/><Relationship Id="rId5" Type="http://schemas.openxmlformats.org/officeDocument/2006/relationships/image" Target="../media/image7.jpg"/><Relationship Id="rId4" Type="http://schemas.openxmlformats.org/officeDocument/2006/relationships/hyperlink" Target="https://pixabay.com/es/c%C3%A1liz-c%C3%A1liz-de-oro-eucarist%C3%ADa-3105741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B14856-AF36-5D4E-B097-2C5B9BB65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6650" y="1454964"/>
            <a:ext cx="6837650" cy="33088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400" b="1" dirty="0"/>
              <a:t>Pojetí Kristovy přítomnosti ve sv. Večeři Páně – eucharistii.</a:t>
            </a:r>
            <a:br>
              <a:rPr lang="cs-CZ" sz="3400" b="1" dirty="0"/>
            </a:br>
            <a:r>
              <a:rPr lang="cs-CZ" sz="3400" b="1" dirty="0"/>
              <a:t>Co je příčinou rozdělení? </a:t>
            </a:r>
            <a:br>
              <a:rPr lang="cs-CZ" sz="3400" b="1" dirty="0"/>
            </a:br>
            <a:r>
              <a:rPr lang="cs-CZ" sz="3400" b="1" dirty="0"/>
              <a:t>Budou jednou křesťané slavit společně?</a:t>
            </a:r>
            <a:br>
              <a:rPr lang="cs-CZ" sz="3400" b="1" dirty="0"/>
            </a:br>
            <a:endParaRPr lang="cs-CZ" sz="34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96971C5-AEB8-EE41-9D04-2B05E5EEE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6650" y="4763803"/>
            <a:ext cx="6837650" cy="1464378"/>
          </a:xfrm>
        </p:spPr>
        <p:txBody>
          <a:bodyPr>
            <a:normAutofit/>
          </a:bodyPr>
          <a:lstStyle/>
          <a:p>
            <a:r>
              <a:rPr lang="cs-CZ" sz="1000" dirty="0"/>
              <a:t>Pavel Černý</a:t>
            </a:r>
          </a:p>
        </p:txBody>
      </p:sp>
      <p:pic>
        <p:nvPicPr>
          <p:cNvPr id="6" name="Obrázek 5" descr="Foto gratis: Cáliz, Cáliz De Oro, Eucaristía - Imagen ...">
            <a:extLst>
              <a:ext uri="{FF2B5EF4-FFF2-40B4-BE49-F238E27FC236}">
                <a16:creationId xmlns:a16="http://schemas.microsoft.com/office/drawing/2014/main" id="{3FCDDC04-57FB-B344-8881-C0A369CC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538" r="3985"/>
          <a:stretch/>
        </p:blipFill>
        <p:spPr>
          <a:xfrm>
            <a:off x="20" y="10"/>
            <a:ext cx="4058930" cy="6857990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26A549B-129D-2C47-803E-D28B0574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</a:t>
            </a:r>
          </a:p>
        </p:txBody>
      </p:sp>
      <p:pic>
        <p:nvPicPr>
          <p:cNvPr id="8" name="Obrázek 7" descr="Eucharistie – Wikipedia">
            <a:extLst>
              <a:ext uri="{FF2B5EF4-FFF2-40B4-BE49-F238E27FC236}">
                <a16:creationId xmlns:a16="http://schemas.microsoft.com/office/drawing/2014/main" id="{DFDCCBCD-FD18-254F-8AE4-21D51DD41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133051" y="4057776"/>
            <a:ext cx="3705355" cy="277901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98E1918-1425-0749-AF80-55E9DF930038}"/>
              </a:ext>
            </a:extLst>
          </p:cNvPr>
          <p:cNvSpPr txBox="1"/>
          <p:nvPr/>
        </p:nvSpPr>
        <p:spPr>
          <a:xfrm>
            <a:off x="9068777" y="6401039"/>
            <a:ext cx="23260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3859727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03FDC5-53C5-424B-9197-B316687ED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FFC000"/>
                </a:solidFill>
              </a:rPr>
              <a:t>Transsubstanciace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5EBB5A0-FA77-BA40-95A8-9FDBC326E88A}"/>
              </a:ext>
            </a:extLst>
          </p:cNvPr>
          <p:cNvSpPr/>
          <p:nvPr/>
        </p:nvSpPr>
        <p:spPr>
          <a:xfrm>
            <a:off x="914399" y="2090057"/>
            <a:ext cx="103196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/>
              <a:t>1) Chléb a víno jsou fyzickým tělem a krví Kristovou</a:t>
            </a:r>
            <a:r>
              <a:rPr lang="cs-CZ" sz="3600" dirty="0"/>
              <a:t> (metafyzická proměna); změněna je substance (hmota) a nikoli </a:t>
            </a:r>
            <a:r>
              <a:rPr lang="cs-CZ" sz="3600" dirty="0" err="1"/>
              <a:t>akcidentalia</a:t>
            </a:r>
            <a:r>
              <a:rPr lang="cs-CZ" sz="3600" dirty="0"/>
              <a:t> – (podstatné části).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EF62EEB-FED0-4845-A3D7-1D768FAD9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96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3707A-DAF3-3243-BA2A-619FF2399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FFC000"/>
                </a:solidFill>
              </a:rPr>
              <a:t>Konsubstanciace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5C099AC-18A1-164D-9D12-1FFC8C2B38CB}"/>
              </a:ext>
            </a:extLst>
          </p:cNvPr>
          <p:cNvSpPr txBox="1"/>
          <p:nvPr/>
        </p:nvSpPr>
        <p:spPr>
          <a:xfrm>
            <a:off x="1045029" y="2481943"/>
            <a:ext cx="9601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2) </a:t>
            </a:r>
            <a:r>
              <a:rPr lang="cs-CZ" sz="3600" b="1" dirty="0"/>
              <a:t>Chléb a víno obsahují fyzické tělo a krev Kristovu</a:t>
            </a:r>
            <a:r>
              <a:rPr lang="cs-CZ" sz="3600" dirty="0"/>
              <a:t> </a:t>
            </a:r>
          </a:p>
          <a:p>
            <a:r>
              <a:rPr lang="cs-CZ" sz="3600" dirty="0"/>
              <a:t>(pro Luthera jsou Kristovo tělo a krev přítomny jako žár v žehličce). 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0D7174A-FA09-B64A-B4D8-765054D7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799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70F251-33FF-3F42-863A-6AD3CDA50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FFC000"/>
                </a:solidFill>
              </a:rPr>
              <a:t>Duchovní přítomnost</a:t>
            </a:r>
            <a:br>
              <a:rPr lang="cs-CZ" b="1" dirty="0">
                <a:solidFill>
                  <a:srgbClr val="FFC000"/>
                </a:solidFill>
              </a:rPr>
            </a:br>
            <a:r>
              <a:rPr lang="cs-CZ" b="1" dirty="0">
                <a:solidFill>
                  <a:srgbClr val="FFC000"/>
                </a:solidFill>
              </a:rPr>
              <a:t>Jednota bratří a reformace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0B0B116-637C-F641-83D4-F28950C26057}"/>
              </a:ext>
            </a:extLst>
          </p:cNvPr>
          <p:cNvSpPr txBox="1"/>
          <p:nvPr/>
        </p:nvSpPr>
        <p:spPr>
          <a:xfrm>
            <a:off x="646111" y="2547257"/>
            <a:ext cx="106828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3) Chléb a víno obsahují duchovně tělo a krev Kristovu</a:t>
            </a:r>
            <a:r>
              <a:rPr lang="cs-CZ" sz="3600" dirty="0"/>
              <a:t>. Toto pojetí je typické pro církve reformované tradice. Kristus je skutečně přítomen ve svátosti, ale nikoli fyzicky, tělesně. Kristus je skutečně přítomen, ale duchovně!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4DE7EA4-0CFE-FE4D-A658-617111E1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179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822C3-C050-2A4D-A6D1-B2BC44B5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FFC000"/>
                </a:solidFill>
              </a:rPr>
              <a:t>Svátost jako svědectví a vzpomínka (H. </a:t>
            </a:r>
            <a:r>
              <a:rPr lang="cs-CZ" b="1" dirty="0" err="1">
                <a:solidFill>
                  <a:srgbClr val="FFC000"/>
                </a:solidFill>
              </a:rPr>
              <a:t>Zwingli</a:t>
            </a:r>
            <a:r>
              <a:rPr lang="cs-CZ" b="1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B66C865-25F8-6545-A7C4-4C6457E00633}"/>
              </a:ext>
            </a:extLst>
          </p:cNvPr>
          <p:cNvSpPr txBox="1"/>
          <p:nvPr/>
        </p:nvSpPr>
        <p:spPr>
          <a:xfrm>
            <a:off x="1289957" y="3059668"/>
            <a:ext cx="100135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Svátosti v tomto pojetí nezprostředkovávají milost, ale jsou pouze svědectvím a znamením. Sv. VP je vzpomínkou!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473047B-D2A3-BA47-B4CA-A44A41A16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57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C6E152-4FB7-E348-BDD6-0833EE8B9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FFC000"/>
                </a:solidFill>
              </a:rPr>
              <a:t>Působnost svaté Večeře Páně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A10E75D-AA4F-9C48-A8A9-0F79F39FE383}"/>
              </a:ext>
            </a:extLst>
          </p:cNvPr>
          <p:cNvSpPr txBox="1"/>
          <p:nvPr/>
        </p:nvSpPr>
        <p:spPr>
          <a:xfrm>
            <a:off x="832757" y="1632856"/>
            <a:ext cx="104013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1) Slavení jako přijímání milosti komunikantem. </a:t>
            </a:r>
          </a:p>
          <a:p>
            <a:r>
              <a:rPr lang="cs-CZ" sz="3600" dirty="0"/>
              <a:t>Eucharistie má v sobě sílu ovlivnit duchovní změny v životě člověka.</a:t>
            </a:r>
          </a:p>
          <a:p>
            <a:endParaRPr lang="cs-CZ" sz="3600" dirty="0"/>
          </a:p>
          <a:p>
            <a:r>
              <a:rPr lang="cs-CZ" sz="3600" dirty="0"/>
              <a:t>2) Sv. VP slouží k přivedení člověka do kontaktu s živým Kristem. Obřad je nástrojem tohoto setkání. Víra je důležitá!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5518FD2-403F-674B-B8D5-BF2A38716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38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273D2A-2969-E04A-A39A-F3357CF15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FFC000"/>
                </a:solidFill>
              </a:rPr>
              <a:t>Působnost svaté Večeře Páně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2E0C64F-93A0-D145-9EB3-6DA6F98786E2}"/>
              </a:ext>
            </a:extLst>
          </p:cNvPr>
          <p:cNvSpPr txBox="1"/>
          <p:nvPr/>
        </p:nvSpPr>
        <p:spPr>
          <a:xfrm>
            <a:off x="1453243" y="1853249"/>
            <a:ext cx="99604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3) Třetí pojetí podtrhuje, že večeře Páně je pouze připomenutím, že Pán je přítomen a dává se k dispozici. Užitek večeře Páně je pak velmi podobný kázání. V kázání můžeme přijmout Boží slovo a mít užitek, nebo také zvěst odmítnout a odejít s prázdnou.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C488BC2-D3EC-EF43-91AE-6626339FD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120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D56799-4FDE-3E41-ABC4-3D63CB714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608232" cy="1931253"/>
          </a:xfrm>
        </p:spPr>
        <p:txBody>
          <a:bodyPr/>
          <a:lstStyle/>
          <a:p>
            <a:r>
              <a:rPr lang="cs-CZ" sz="3600" b="1" dirty="0">
                <a:solidFill>
                  <a:srgbClr val="FFC000"/>
                </a:solidFill>
              </a:rPr>
              <a:t>Jak dál? Jakým směrem se bude pravděpodobně ubírat ekumenické snažení o sjednocení církve u stolu Páně? 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FBF4111-5BF0-D344-A6F2-B8327FD6BF71}"/>
              </a:ext>
            </a:extLst>
          </p:cNvPr>
          <p:cNvSpPr/>
          <p:nvPr/>
        </p:nvSpPr>
        <p:spPr>
          <a:xfrm>
            <a:off x="881744" y="2383971"/>
            <a:ext cx="102053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cs-CZ" sz="3600" b="1" kern="1400" dirty="0">
                <a:latin typeface="Calibri" panose="020F0502020204030204" pitchFamily="34" charset="0"/>
                <a:cs typeface="Times New Roman" panose="02020603050405020304" pitchFamily="18" charset="0"/>
              </a:rPr>
              <a:t>Rozhovory s římskokatolickou církví: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cs-CZ" sz="3600" b="1" kern="1400" dirty="0">
                <a:latin typeface="Calibri" panose="020F0502020204030204" pitchFamily="34" charset="0"/>
                <a:cs typeface="Times New Roman" panose="02020603050405020304" pitchFamily="18" charset="0"/>
              </a:rPr>
              <a:t>1) Transsubstanciace – skutečná přítomnost 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cs-CZ" sz="3600" b="1" kern="1400" dirty="0">
                <a:latin typeface="Calibri" panose="020F0502020204030204" pitchFamily="34" charset="0"/>
                <a:cs typeface="Times New Roman" panose="02020603050405020304" pitchFamily="18" charset="0"/>
              </a:rPr>
              <a:t>2) Apoštolská sukcese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cs-CZ" sz="3600" b="1" kern="1400" dirty="0">
                <a:latin typeface="Calibri" panose="020F0502020204030204" pitchFamily="34" charset="0"/>
                <a:cs typeface="Times New Roman" panose="02020603050405020304" pitchFamily="18" charset="0"/>
              </a:rPr>
              <a:t>3) Trvání Kristovy přítomnosti v chlebu a vínu i po slavení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36FE9D2-09A8-FF4E-B37E-3BC50ED3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197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4C3394-684E-A248-B5F4-42ABE1F02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55596"/>
          </a:xfrm>
        </p:spPr>
        <p:txBody>
          <a:bodyPr/>
          <a:lstStyle/>
          <a:p>
            <a:r>
              <a:rPr lang="cs-CZ" dirty="0"/>
              <a:t>Jdeme si naproti jednotnější liturgií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13736D7-3F4F-4B4A-A9A9-0E598FF7E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112" y="1371600"/>
            <a:ext cx="4853540" cy="503368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Písně chval</a:t>
            </a:r>
          </a:p>
          <a:p>
            <a:r>
              <a:rPr lang="cs-CZ" dirty="0"/>
              <a:t>Akt pokání (Kyrie </a:t>
            </a:r>
            <a:r>
              <a:rPr lang="cs-CZ" dirty="0" err="1"/>
              <a:t>eleison</a:t>
            </a:r>
            <a:r>
              <a:rPr lang="cs-CZ" dirty="0"/>
              <a:t>)</a:t>
            </a:r>
          </a:p>
          <a:p>
            <a:r>
              <a:rPr lang="cs-CZ" dirty="0"/>
              <a:t>Absoluce</a:t>
            </a:r>
          </a:p>
          <a:p>
            <a:r>
              <a:rPr lang="cs-CZ" dirty="0"/>
              <a:t>Zvěstování Božího slova</a:t>
            </a:r>
          </a:p>
          <a:p>
            <a:r>
              <a:rPr lang="cs-CZ" dirty="0"/>
              <a:t>Vyznání víry – Krédo</a:t>
            </a:r>
          </a:p>
          <a:p>
            <a:r>
              <a:rPr lang="cs-CZ" dirty="0"/>
              <a:t>Přímluvy za celou církev i za svět (celá církev-náš stůl je součástí stolu Páně)</a:t>
            </a:r>
          </a:p>
          <a:p>
            <a:r>
              <a:rPr lang="cs-CZ" dirty="0"/>
              <a:t>Příprava chleba a vína</a:t>
            </a:r>
          </a:p>
          <a:p>
            <a:r>
              <a:rPr lang="cs-CZ" dirty="0"/>
              <a:t>Díkůčinění za div stvoření, vykoupení a posvěcení (</a:t>
            </a:r>
            <a:r>
              <a:rPr lang="cs-CZ" dirty="0" err="1"/>
              <a:t>beracha</a:t>
            </a:r>
            <a:r>
              <a:rPr lang="cs-CZ" dirty="0"/>
              <a:t>)</a:t>
            </a:r>
          </a:p>
          <a:p>
            <a:r>
              <a:rPr lang="cs-CZ" dirty="0"/>
              <a:t>Kristova slova ustanovení</a:t>
            </a:r>
          </a:p>
          <a:p>
            <a:r>
              <a:rPr lang="cs-CZ" dirty="0"/>
              <a:t> </a:t>
            </a:r>
            <a:r>
              <a:rPr lang="cs-CZ" dirty="0" err="1"/>
              <a:t>Anamnésis</a:t>
            </a:r>
            <a:r>
              <a:rPr lang="cs-CZ" dirty="0"/>
              <a:t> – připomínka činů vykoupení (utrpení, smrt, vzkříšení, nanebevstoupení a Letnice) To dalo vznik církvi!</a:t>
            </a:r>
          </a:p>
          <a:p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62C6BED-2520-8D4A-A350-049A5DCBA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4493" y="1371600"/>
            <a:ext cx="5399950" cy="4884737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Epiklésis</a:t>
            </a:r>
            <a:r>
              <a:rPr lang="cs-CZ" dirty="0"/>
              <a:t> – vzývání Ducha svatého nad společenstvím a nad chlebem a vínem</a:t>
            </a:r>
          </a:p>
          <a:p>
            <a:r>
              <a:rPr lang="cs-CZ" dirty="0"/>
              <a:t>Odevzdání věřících Bohu</a:t>
            </a:r>
          </a:p>
          <a:p>
            <a:r>
              <a:rPr lang="cs-CZ" dirty="0"/>
              <a:t>Připomínka společenství svatých </a:t>
            </a:r>
          </a:p>
          <a:p>
            <a:r>
              <a:rPr lang="cs-CZ" dirty="0"/>
              <a:t>Modlitba za Kristův návrat </a:t>
            </a:r>
          </a:p>
          <a:p>
            <a:r>
              <a:rPr lang="cs-CZ" dirty="0"/>
              <a:t>Modlitba Páně</a:t>
            </a:r>
          </a:p>
          <a:p>
            <a:r>
              <a:rPr lang="cs-CZ" dirty="0"/>
              <a:t>Pozdrav pokoje – </a:t>
            </a:r>
            <a:r>
              <a:rPr lang="cs-CZ" dirty="0" err="1"/>
              <a:t>znaení</a:t>
            </a:r>
            <a:r>
              <a:rPr lang="cs-CZ" dirty="0"/>
              <a:t> smíření</a:t>
            </a:r>
          </a:p>
          <a:p>
            <a:r>
              <a:rPr lang="cs-CZ" dirty="0"/>
              <a:t>Lámání chleba</a:t>
            </a:r>
          </a:p>
          <a:p>
            <a:r>
              <a:rPr lang="cs-CZ" dirty="0"/>
              <a:t>Jedení a pití – přijímání</a:t>
            </a:r>
          </a:p>
          <a:p>
            <a:r>
              <a:rPr lang="cs-CZ" dirty="0"/>
              <a:t>Závěrečné chvalořečení</a:t>
            </a:r>
          </a:p>
          <a:p>
            <a:r>
              <a:rPr lang="cs-CZ" dirty="0"/>
              <a:t>Požehnání a vyslání – jděte ve jménu Páně!</a:t>
            </a: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9E60F3-C043-2648-85B7-6D672F42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826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224CB-3063-674E-A3C1-8A67AED1B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00525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C000"/>
                </a:solidFill>
              </a:rPr>
              <a:t>Dnešní diskuse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DA78D3-6672-C640-ADAD-11F356882213}"/>
              </a:ext>
            </a:extLst>
          </p:cNvPr>
          <p:cNvSpPr txBox="1"/>
          <p:nvPr/>
        </p:nvSpPr>
        <p:spPr>
          <a:xfrm>
            <a:off x="1143001" y="2122714"/>
            <a:ext cx="989511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1) Je sv. VP znamením jednoty?</a:t>
            </a:r>
          </a:p>
          <a:p>
            <a:r>
              <a:rPr lang="cs-CZ" sz="3600" b="1" dirty="0"/>
              <a:t>Může být tedy společně slavena pouze při plné (organizační) jednotě?</a:t>
            </a:r>
          </a:p>
          <a:p>
            <a:pPr algn="ctr"/>
            <a:endParaRPr lang="cs-CZ" sz="1200" b="1" dirty="0"/>
          </a:p>
          <a:p>
            <a:pPr algn="ctr"/>
            <a:r>
              <a:rPr lang="cs-CZ" sz="3600" b="1" dirty="0"/>
              <a:t>nebo</a:t>
            </a:r>
          </a:p>
          <a:p>
            <a:pPr algn="ctr"/>
            <a:endParaRPr lang="cs-CZ" sz="1200" b="1" dirty="0"/>
          </a:p>
          <a:p>
            <a:r>
              <a:rPr lang="cs-CZ" sz="3600" b="1" dirty="0"/>
              <a:t>2) Je sv. VP posilou na cestě k jednotě?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7832E5F-7717-EA49-83D5-BCA89E1E5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2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D85D5AA8-773B-469A-8802-9645A4DC9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E89ED5F7-8269-4F20-B77F-70D4AA7A9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801794"/>
            <a:ext cx="8732027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5AF42C-C556-454E-B2D3-2C917CB81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86FC40C-B573-4C49-B579-DED4D651E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3D012E3-7B2A-D84E-882A-152D90F29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247" y="1123527"/>
            <a:ext cx="6351448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8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9A2C3A8-5157-AF4C-BB8A-18D5C61D0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C50EAD0-0EF8-214F-912F-FEEC0FD83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09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E65CE53-53C3-DE46-8E7E-B094D4AFF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B4F2364-04AC-FC4D-A0A0-31DF774DE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79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37FF253-663A-D544-B185-15E90F9B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7EC1F8C-05CC-424F-A799-80D6D3208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29" y="0"/>
            <a:ext cx="10327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78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0C08687-F073-094A-8896-A3B9E9FA1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pic>
        <p:nvPicPr>
          <p:cNvPr id="4" name="Obrázek 3" descr="Obsah obrázku osoba, zeď, interiér, muž&#10;&#10;&#10;&#10;Popis se vygeneroval automaticky.">
            <a:extLst>
              <a:ext uri="{FF2B5EF4-FFF2-40B4-BE49-F238E27FC236}">
                <a16:creationId xmlns:a16="http://schemas.microsoft.com/office/drawing/2014/main" id="{E274F66E-CDFC-DB4A-BD89-BB3E4C5F6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89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AFACF77-33FB-D545-92ED-3C841CEDA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Obrázek 3" descr="Obsah obrázku osoba, lidé, skupina, zeď&#10;&#10;&#10;&#10;Popis se vygeneroval automaticky.">
            <a:extLst>
              <a:ext uri="{FF2B5EF4-FFF2-40B4-BE49-F238E27FC236}">
                <a16:creationId xmlns:a16="http://schemas.microsoft.com/office/drawing/2014/main" id="{2128BA56-AA41-5947-B223-05F649366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53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9415C86-F368-9C42-B861-931158F0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Obrázek 3" descr="Obsah obrázku osoba, interiér, zeď, skupina&#10;&#10;&#10;&#10;Popis se vygeneroval automaticky.">
            <a:extLst>
              <a:ext uri="{FF2B5EF4-FFF2-40B4-BE49-F238E27FC236}">
                <a16:creationId xmlns:a16="http://schemas.microsoft.com/office/drawing/2014/main" id="{CAFD704F-30D7-2F45-98B1-9AEE5DE25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20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3AA3CF-5A34-E048-B148-D86DD60B8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Čtyři zásadní přístupy ke Kristově přítomnosti ve sv. Večeři Páně</a:t>
            </a:r>
            <a:br>
              <a:rPr lang="cs-CZ" b="1" dirty="0"/>
            </a:b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927E36-3C49-CA46-81A1-5DF5BE477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1015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504</Words>
  <Application>Microsoft Macintosh PowerPoint</Application>
  <PresentationFormat>Širokoúhlá obrazovka</PresentationFormat>
  <Paragraphs>70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Wingdings 3</vt:lpstr>
      <vt:lpstr>Ion</vt:lpstr>
      <vt:lpstr>Pojetí Kristovy přítomnosti ve sv. Večeři Páně – eucharistii. Co je příčinou rozdělení?  Budou jednou křesťané slavit společně?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Čtyři zásadní přístupy ke Kristově přítomnosti ve sv. Večeři Páně  </vt:lpstr>
      <vt:lpstr>Transsubstanciace</vt:lpstr>
      <vt:lpstr>Konsubstanciace</vt:lpstr>
      <vt:lpstr>Duchovní přítomnost Jednota bratří a reformace</vt:lpstr>
      <vt:lpstr>Svátost jako svědectví a vzpomínka (H. Zwingli)</vt:lpstr>
      <vt:lpstr>Působnost svaté Večeře Páně</vt:lpstr>
      <vt:lpstr>Působnost svaté Večeře Páně</vt:lpstr>
      <vt:lpstr>Jak dál? Jakým směrem se bude pravděpodobně ubírat ekumenické snažení o sjednocení církve u stolu Páně?  </vt:lpstr>
      <vt:lpstr>Jdeme si naproti jednotnější liturgií</vt:lpstr>
      <vt:lpstr>Dnešní diskuse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Pojetí Kristovy přítomnosti ve sv. Večeři Páně – eucharistii. Co je příčinou rozdělení?  Budou jednou křesťané slavit společně? </dc:title>
  <dc:creator>Pavel Černý</dc:creator>
  <cp:lastModifiedBy>Pavel Černý</cp:lastModifiedBy>
  <cp:revision>5</cp:revision>
  <dcterms:created xsi:type="dcterms:W3CDTF">2018-11-15T13:12:53Z</dcterms:created>
  <dcterms:modified xsi:type="dcterms:W3CDTF">2022-03-14T17:16:24Z</dcterms:modified>
</cp:coreProperties>
</file>