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63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83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96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31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74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2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73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9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78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0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4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7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F6AC-6B9C-4684-B36F-7E73CCD8FC70}" type="datetimeFigureOut">
              <a:rPr lang="cs-CZ" smtClean="0"/>
              <a:t>15. 2. 2018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1ACB-AE3C-4EA0-92BE-D5ADBABE78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6349" y="1122363"/>
            <a:ext cx="9566786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sz="7300" b="1" dirty="0" smtClean="0">
                <a:latin typeface="+mn-lt"/>
              </a:rPr>
              <a:t>DIAKONIE </a:t>
            </a:r>
            <a:br>
              <a:rPr lang="cs-CZ" sz="7300" b="1" dirty="0" smtClean="0">
                <a:latin typeface="+mn-lt"/>
              </a:rPr>
            </a:br>
            <a:r>
              <a:rPr lang="cs-CZ" sz="7300" b="1" dirty="0" smtClean="0">
                <a:latin typeface="+mn-lt"/>
              </a:rPr>
              <a:t>CÍRKVE BRATRSKÉ</a:t>
            </a:r>
            <a:endParaRPr lang="cs-CZ" sz="73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23405" y="3602038"/>
            <a:ext cx="9829729" cy="165576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Celocírkevní </a:t>
            </a:r>
            <a:r>
              <a:rPr lang="cs-CZ" sz="3600" b="1" dirty="0" smtClean="0">
                <a:solidFill>
                  <a:schemeClr val="bg1"/>
                </a:solidFill>
              </a:rPr>
              <a:t>sbírka</a:t>
            </a:r>
          </a:p>
          <a:p>
            <a:r>
              <a:rPr lang="cs-CZ" sz="3600" b="1" dirty="0" smtClean="0">
                <a:solidFill>
                  <a:schemeClr val="bg1"/>
                </a:solidFill>
              </a:rPr>
              <a:t>Veřejná sbírka Matouš 25 – Potraviny pro JS</a:t>
            </a:r>
            <a:endParaRPr lang="cs-CZ" sz="3600" b="1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5507" r="19286" b="10145"/>
          <a:stretch/>
        </p:blipFill>
        <p:spPr>
          <a:xfrm>
            <a:off x="227274" y="215106"/>
            <a:ext cx="2001576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4000" dirty="0" smtClean="0">
                <a:solidFill>
                  <a:schemeClr val="bg1"/>
                </a:solidFill>
                <a:latin typeface="+mn-lt"/>
              </a:rPr>
              <a:t>    vybraná částka ze Sborů a Stanic CB</a:t>
            </a:r>
            <a:endParaRPr lang="cs-CZ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874" y="1476103"/>
            <a:ext cx="6868886" cy="513370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Clr>
                <a:schemeClr val="accent5"/>
              </a:buClr>
              <a:buNone/>
            </a:pPr>
            <a:r>
              <a:rPr lang="cs-CZ" sz="4800" b="1" dirty="0" smtClean="0">
                <a:solidFill>
                  <a:schemeClr val="accent5">
                    <a:lumMod val="75000"/>
                  </a:schemeClr>
                </a:solidFill>
              </a:rPr>
              <a:t>550.254,- </a:t>
            </a:r>
            <a:r>
              <a:rPr lang="cs-CZ" sz="4800" b="1" dirty="0" smtClean="0">
                <a:solidFill>
                  <a:schemeClr val="accent5">
                    <a:lumMod val="75000"/>
                  </a:schemeClr>
                </a:solidFill>
              </a:rPr>
              <a:t>Kč </a:t>
            </a:r>
            <a:endParaRPr lang="cs-CZ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Clr>
                <a:schemeClr val="accent5"/>
              </a:buClr>
              <a:buNone/>
            </a:pPr>
            <a:r>
              <a:rPr lang="cs-CZ" dirty="0" smtClean="0"/>
              <a:t>bylo </a:t>
            </a:r>
            <a:r>
              <a:rPr lang="cs-CZ" dirty="0" smtClean="0"/>
              <a:t>využito:</a:t>
            </a:r>
          </a:p>
          <a:p>
            <a:pPr marL="742950" indent="-742950">
              <a:buClr>
                <a:schemeClr val="accent5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66FF"/>
                </a:solidFill>
              </a:rPr>
              <a:t>Dofinancování mezd zdravotních sestřiček na </a:t>
            </a:r>
            <a:r>
              <a:rPr lang="cs-CZ" dirty="0" err="1" smtClean="0">
                <a:solidFill>
                  <a:srgbClr val="0066FF"/>
                </a:solidFill>
              </a:rPr>
              <a:t>Bethesdě</a:t>
            </a:r>
            <a:r>
              <a:rPr lang="cs-CZ" dirty="0" smtClean="0">
                <a:solidFill>
                  <a:srgbClr val="0066FF"/>
                </a:solidFill>
              </a:rPr>
              <a:t> </a:t>
            </a:r>
          </a:p>
          <a:p>
            <a:pPr marL="742950" indent="-742950">
              <a:buClr>
                <a:schemeClr val="accent5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66FF"/>
                </a:solidFill>
              </a:rPr>
              <a:t>Obnova nábytku na pokojích klientů na Xaverově</a:t>
            </a:r>
          </a:p>
          <a:p>
            <a:pPr marL="742950" indent="-742950">
              <a:buClr>
                <a:schemeClr val="accent5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66FF"/>
                </a:solidFill>
              </a:rPr>
              <a:t>Dofinancování mezd a provozních nákladů na </a:t>
            </a:r>
            <a:r>
              <a:rPr lang="cs-CZ" dirty="0" smtClean="0">
                <a:solidFill>
                  <a:srgbClr val="0066FF"/>
                </a:solidFill>
              </a:rPr>
              <a:t>Středisku </a:t>
            </a:r>
            <a:r>
              <a:rPr lang="cs-CZ" dirty="0" smtClean="0">
                <a:solidFill>
                  <a:srgbClr val="0066FF"/>
                </a:solidFill>
              </a:rPr>
              <a:t>Černý Most </a:t>
            </a:r>
          </a:p>
          <a:p>
            <a:pPr marL="742950" indent="-742950">
              <a:buClr>
                <a:schemeClr val="accent5"/>
              </a:buClr>
              <a:buFont typeface="+mj-lt"/>
              <a:buAutoNum type="arabicPeriod"/>
            </a:pPr>
            <a:r>
              <a:rPr lang="cs-CZ" dirty="0" smtClean="0">
                <a:solidFill>
                  <a:srgbClr val="0066FF"/>
                </a:solidFill>
              </a:rPr>
              <a:t>Vložení prostředků do Fondu </a:t>
            </a:r>
            <a:r>
              <a:rPr lang="cs-CZ" dirty="0" smtClean="0">
                <a:solidFill>
                  <a:srgbClr val="0066FF"/>
                </a:solidFill>
              </a:rPr>
              <a:t>rozvoje diakonie ve výši 10% ze sbírky</a:t>
            </a:r>
            <a:endParaRPr lang="cs-CZ" dirty="0" smtClean="0">
              <a:solidFill>
                <a:srgbClr val="0066FF"/>
              </a:solidFill>
            </a:endParaRPr>
          </a:p>
          <a:p>
            <a:pPr marL="742950" indent="-742950">
              <a:buClr>
                <a:schemeClr val="accent5"/>
              </a:buClr>
              <a:buFont typeface="+mj-lt"/>
              <a:buAutoNum type="arabicPeriod"/>
            </a:pPr>
            <a:endParaRPr lang="cs-CZ" sz="3200" dirty="0">
              <a:solidFill>
                <a:srgbClr val="0066FF"/>
              </a:solidFill>
            </a:endParaRPr>
          </a:p>
          <a:p>
            <a:pPr marL="0" indent="0" algn="ctr">
              <a:buClr>
                <a:schemeClr val="accent5"/>
              </a:buClr>
              <a:buNone/>
            </a:pPr>
            <a:r>
              <a:rPr lang="cs-CZ" sz="3200" dirty="0" smtClean="0">
                <a:solidFill>
                  <a:schemeClr val="accent5">
                    <a:lumMod val="75000"/>
                  </a:schemeClr>
                </a:solidFill>
              </a:rPr>
              <a:t>Děkujeme za podporu.</a:t>
            </a:r>
          </a:p>
          <a:p>
            <a:pPr marL="0" indent="0">
              <a:buClr>
                <a:schemeClr val="accent5"/>
              </a:buClr>
              <a:buNone/>
            </a:pPr>
            <a:endParaRPr lang="cs-CZ" sz="4000" b="1" dirty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82" y="1325563"/>
            <a:ext cx="2391217" cy="31882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92" y="4513852"/>
            <a:ext cx="3913708" cy="23441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" r="17143"/>
          <a:stretch/>
        </p:blipFill>
        <p:spPr>
          <a:xfrm rot="4969925">
            <a:off x="6670999" y="1782405"/>
            <a:ext cx="3435530" cy="28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Veřejná sbírka 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- Potraviny 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pro Jižní Súdán</a:t>
            </a:r>
            <a:endParaRPr lang="cs-CZ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51502" y="1606731"/>
            <a:ext cx="6793881" cy="52512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Clr>
                <a:schemeClr val="accent5"/>
              </a:buClr>
              <a:buNone/>
            </a:pP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Ze Sborů a Stanic bylo zasláno</a:t>
            </a: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b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5300" b="1" dirty="0" smtClean="0">
                <a:solidFill>
                  <a:schemeClr val="accent5">
                    <a:lumMod val="75000"/>
                  </a:schemeClr>
                </a:solidFill>
              </a:rPr>
              <a:t>288.696</a:t>
            </a:r>
            <a:r>
              <a:rPr lang="cs-CZ" sz="5300" b="1" dirty="0">
                <a:solidFill>
                  <a:schemeClr val="accent5">
                    <a:lumMod val="75000"/>
                  </a:schemeClr>
                </a:solidFill>
              </a:rPr>
              <a:t>,-</a:t>
            </a:r>
            <a:r>
              <a:rPr lang="cs-CZ" sz="5300" b="1" dirty="0" smtClean="0">
                <a:solidFill>
                  <a:schemeClr val="accent5">
                    <a:lumMod val="75000"/>
                  </a:schemeClr>
                </a:solidFill>
              </a:rPr>
              <a:t>Kč</a:t>
            </a:r>
          </a:p>
          <a:p>
            <a:pPr marL="0" indent="0" algn="ctr">
              <a:buClr>
                <a:schemeClr val="accent5"/>
              </a:buClr>
              <a:buNone/>
            </a:pP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Od jednotlivců </a:t>
            </a: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přišlo:</a:t>
            </a:r>
            <a:endParaRPr lang="cs-CZ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Clr>
                <a:schemeClr val="accent5"/>
              </a:buClr>
              <a:buNone/>
            </a:pPr>
            <a:r>
              <a:rPr lang="cs-CZ" sz="5400" b="1" dirty="0" smtClean="0">
                <a:solidFill>
                  <a:schemeClr val="accent5">
                    <a:lumMod val="75000"/>
                  </a:schemeClr>
                </a:solidFill>
              </a:rPr>
              <a:t>299.787,01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cs-CZ" sz="3200" dirty="0" smtClean="0"/>
              <a:t>Zatím jsme vydali</a:t>
            </a:r>
            <a:r>
              <a:rPr lang="cs-CZ" sz="3200" dirty="0" smtClean="0"/>
              <a:t>:</a:t>
            </a:r>
            <a:endParaRPr lang="cs-CZ" sz="3200" dirty="0" smtClean="0"/>
          </a:p>
          <a:p>
            <a:pPr marL="0" indent="0">
              <a:buClr>
                <a:schemeClr val="accent5"/>
              </a:buClr>
              <a:buNone/>
            </a:pP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112.000,-  </a:t>
            </a:r>
            <a:r>
              <a:rPr lang="cs-CZ" sz="3200" dirty="0" smtClean="0"/>
              <a:t>na první </a:t>
            </a:r>
            <a:r>
              <a:rPr lang="cs-CZ" sz="3200" dirty="0" smtClean="0"/>
              <a:t>kamion kukuřičné </a:t>
            </a:r>
            <a:r>
              <a:rPr lang="cs-CZ" sz="3200" dirty="0" smtClean="0"/>
              <a:t>mouky, který byl odeslán </a:t>
            </a:r>
            <a:r>
              <a:rPr lang="cs-CZ" sz="3200" dirty="0" smtClean="0"/>
              <a:t>o prázdninách </a:t>
            </a:r>
          </a:p>
          <a:p>
            <a:pPr marL="0" indent="0">
              <a:buClr>
                <a:schemeClr val="accent5"/>
              </a:buClr>
              <a:buNone/>
            </a:pP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224.080,94</a:t>
            </a:r>
            <a:r>
              <a:rPr lang="cs-CZ" sz="3200" dirty="0" smtClean="0"/>
              <a:t> na druhý </a:t>
            </a:r>
            <a:r>
              <a:rPr lang="cs-CZ" sz="3200" dirty="0" smtClean="0"/>
              <a:t>kamion </a:t>
            </a:r>
            <a:r>
              <a:rPr lang="cs-CZ" sz="3200" dirty="0" smtClean="0"/>
              <a:t>rýže, který minulý týden už dorazil </a:t>
            </a:r>
            <a:r>
              <a:rPr lang="cs-CZ" sz="3200" dirty="0" smtClean="0"/>
              <a:t>do </a:t>
            </a:r>
            <a:r>
              <a:rPr lang="cs-CZ" sz="3200" dirty="0" err="1" smtClean="0"/>
              <a:t>Toritu</a:t>
            </a:r>
            <a:endParaRPr lang="cs-CZ" sz="3200" dirty="0" smtClean="0"/>
          </a:p>
          <a:p>
            <a:pPr marL="0" indent="0" algn="ctr">
              <a:buClr>
                <a:schemeClr val="accent5"/>
              </a:buClr>
              <a:buNone/>
            </a:pPr>
            <a:endParaRPr lang="cs-CZ" sz="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Clr>
                <a:schemeClr val="accent5"/>
              </a:buClr>
              <a:buNone/>
            </a:pP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Sbírka </a:t>
            </a: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na Potraviny pro Jižní Súdán pokračuje i nadále</a:t>
            </a: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. Stejný účet, stejný variabilní symbol.</a:t>
            </a:r>
            <a:endParaRPr lang="cs-CZ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Clr>
                <a:schemeClr val="accent5"/>
              </a:buClr>
              <a:buNone/>
            </a:pPr>
            <a:endParaRPr lang="cs-CZ" sz="3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20151" r="2505"/>
          <a:stretch/>
        </p:blipFill>
        <p:spPr>
          <a:xfrm>
            <a:off x="7524206" y="1325563"/>
            <a:ext cx="4667794" cy="55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2556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cs-CZ" sz="4000" b="1" dirty="0">
                <a:solidFill>
                  <a:schemeClr val="bg1"/>
                </a:solidFill>
                <a:latin typeface="+mn-lt"/>
              </a:rPr>
              <a:t>P</a:t>
            </a:r>
            <a:r>
              <a:rPr lang="cs-CZ" sz="4000" b="1" dirty="0" smtClean="0">
                <a:solidFill>
                  <a:schemeClr val="bg1"/>
                </a:solidFill>
                <a:latin typeface="+mn-lt"/>
              </a:rPr>
              <a:t>otvrzení o darech</a:t>
            </a:r>
            <a:endParaRPr lang="cs-CZ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351501" y="1606731"/>
            <a:ext cx="9423480" cy="5251268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5"/>
              </a:buClr>
              <a:buNone/>
            </a:pPr>
            <a:r>
              <a:rPr lang="cs-CZ" dirty="0" smtClean="0"/>
              <a:t>Mnozí z Vás nám zaslali dary jako soukromé osoby, velmi za ně děkujeme. Rádi Vám vystavíme i potvrzení, jen u nových dárců nemáme dosud potřebné údaje.</a:t>
            </a:r>
          </a:p>
          <a:p>
            <a:pPr marL="0" indent="0" algn="ctr">
              <a:buClr>
                <a:schemeClr val="accent5"/>
              </a:buClr>
              <a:buNone/>
            </a:pPr>
            <a:endParaRPr lang="cs-CZ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Clr>
                <a:schemeClr val="accent5"/>
              </a:buClr>
              <a:buNone/>
            </a:pP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Pokud potřebujete od nás potvrzení pro Přiznání k daním, </a:t>
            </a:r>
            <a:b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a ještě Vám od nás nepřišlo, prosím kontaktujte nás na e-mailu:</a:t>
            </a:r>
          </a:p>
          <a:p>
            <a:pPr marL="0" indent="0" algn="ctr">
              <a:buClr>
                <a:schemeClr val="accent5"/>
              </a:buClr>
              <a:buNone/>
            </a:pPr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pruskova@diakonie.cb.cz</a:t>
            </a:r>
          </a:p>
          <a:p>
            <a:pPr marL="0" indent="0" algn="ctr">
              <a:buClr>
                <a:schemeClr val="accent5"/>
              </a:buClr>
              <a:buNone/>
            </a:pP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Clr>
                <a:schemeClr val="accent5"/>
              </a:buClr>
              <a:buNone/>
            </a:pPr>
            <a:r>
              <a:rPr lang="cs-CZ" dirty="0"/>
              <a:t>D</a:t>
            </a:r>
            <a:r>
              <a:rPr lang="cs-CZ" dirty="0" smtClean="0"/>
              <a:t>o textu zprávy nezapomeňte připsat </a:t>
            </a:r>
            <a:br>
              <a:rPr lang="cs-CZ" dirty="0" smtClean="0"/>
            </a:br>
            <a:r>
              <a:rPr lang="cs-CZ" dirty="0" smtClean="0"/>
              <a:t>svou současnou poštovní adresu.</a:t>
            </a:r>
            <a:endParaRPr lang="cs-CZ" b="1" dirty="0"/>
          </a:p>
          <a:p>
            <a:pPr marL="0" indent="0" algn="ctr">
              <a:buClr>
                <a:schemeClr val="accent5"/>
              </a:buClr>
              <a:buNone/>
            </a:pPr>
            <a:endParaRPr lang="cs-CZ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Clr>
                <a:schemeClr val="accent5"/>
              </a:buClr>
              <a:buNone/>
            </a:pPr>
            <a:endParaRPr lang="cs-CZ" sz="3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5507" r="19286" b="10145"/>
          <a:stretch/>
        </p:blipFill>
        <p:spPr>
          <a:xfrm>
            <a:off x="9774981" y="4672012"/>
            <a:ext cx="2099804" cy="19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4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6349" y="1122362"/>
            <a:ext cx="9566786" cy="316388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za všechny vaše dary</a:t>
            </a:r>
            <a:br>
              <a:rPr lang="cs-CZ" dirty="0" smtClean="0"/>
            </a:br>
            <a:r>
              <a:rPr lang="cs-CZ" dirty="0" smtClean="0"/>
              <a:t>i modlitby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0700" b="1" dirty="0" smtClean="0">
                <a:solidFill>
                  <a:schemeClr val="bg1"/>
                </a:solidFill>
                <a:latin typeface="+mn-lt"/>
              </a:rPr>
              <a:t>DĚKUJEME</a:t>
            </a:r>
            <a:endParaRPr lang="cs-CZ" sz="107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5507" r="19286" b="10145"/>
          <a:stretch/>
        </p:blipFill>
        <p:spPr>
          <a:xfrm>
            <a:off x="9774981" y="4672012"/>
            <a:ext cx="2099804" cy="190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123</Words>
  <Application>Microsoft Office PowerPoint</Application>
  <PresentationFormat>Širokoúhlá obrazovka</PresentationFormat>
  <Paragraphs>30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Motiv Office</vt:lpstr>
      <vt:lpstr>  DIAKONIE  CÍRKVE BRATRSKÉ</vt:lpstr>
      <vt:lpstr>     vybraná částka ze Sborů a Stanic CB</vt:lpstr>
      <vt:lpstr> Veřejná sbírka - Potraviny pro Jižní Súdán</vt:lpstr>
      <vt:lpstr> Potvrzení o darech</vt:lpstr>
      <vt:lpstr>  za všechny vaše dary i modlitby  DĚKUJEME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SLUŽBA  DIAKONIE CÍRKVE BRATRSKÉ</dc:title>
  <dc:creator>Michaela Veselá</dc:creator>
  <cp:lastModifiedBy>Michaela Veselá</cp:lastModifiedBy>
  <cp:revision>35</cp:revision>
  <dcterms:created xsi:type="dcterms:W3CDTF">2017-08-21T08:20:05Z</dcterms:created>
  <dcterms:modified xsi:type="dcterms:W3CDTF">2018-02-15T14:03:12Z</dcterms:modified>
</cp:coreProperties>
</file>