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9" r:id="rId4"/>
    <p:sldId id="260" r:id="rId5"/>
    <p:sldId id="261" r:id="rId6"/>
    <p:sldId id="257" r:id="rId7"/>
    <p:sldId id="262" r:id="rId8"/>
    <p:sldId id="263" r:id="rId9"/>
    <p:sldId id="264" r:id="rId10"/>
    <p:sldId id="266" r:id="rId11"/>
    <p:sldId id="265" r:id="rId1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218C7D69-2DBC-4887-8EF0-5207FB723B04}" type="datetimeFigureOut">
              <a:rPr lang="cs-CZ" smtClean="0"/>
              <a:pPr/>
              <a:t>10.2.2013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4C42441-AEB8-4120-B037-3D0B1977CB42}"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18C7D69-2DBC-4887-8EF0-5207FB723B04}" type="datetimeFigureOut">
              <a:rPr lang="cs-CZ" smtClean="0"/>
              <a:pPr/>
              <a:t>10.2.2013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4C42441-AEB8-4120-B037-3D0B1977CB42}"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18C7D69-2DBC-4887-8EF0-5207FB723B04}" type="datetimeFigureOut">
              <a:rPr lang="cs-CZ" smtClean="0"/>
              <a:pPr/>
              <a:t>10.2.2013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4C42441-AEB8-4120-B037-3D0B1977CB42}"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18C7D69-2DBC-4887-8EF0-5207FB723B04}" type="datetimeFigureOut">
              <a:rPr lang="cs-CZ" smtClean="0"/>
              <a:pPr/>
              <a:t>10.2.2013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4C42441-AEB8-4120-B037-3D0B1977CB42}"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218C7D69-2DBC-4887-8EF0-5207FB723B04}" type="datetimeFigureOut">
              <a:rPr lang="cs-CZ" smtClean="0"/>
              <a:pPr/>
              <a:t>10.2.2013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4C42441-AEB8-4120-B037-3D0B1977CB42}"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18C7D69-2DBC-4887-8EF0-5207FB723B04}" type="datetimeFigureOut">
              <a:rPr lang="cs-CZ" smtClean="0"/>
              <a:pPr/>
              <a:t>10.2.2013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4C42441-AEB8-4120-B037-3D0B1977CB42}"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218C7D69-2DBC-4887-8EF0-5207FB723B04}" type="datetimeFigureOut">
              <a:rPr lang="cs-CZ" smtClean="0"/>
              <a:pPr/>
              <a:t>10.2.2013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4C42441-AEB8-4120-B037-3D0B1977CB42}"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218C7D69-2DBC-4887-8EF0-5207FB723B04}" type="datetimeFigureOut">
              <a:rPr lang="cs-CZ" smtClean="0"/>
              <a:pPr/>
              <a:t>10.2.2013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4C42441-AEB8-4120-B037-3D0B1977CB42}"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18C7D69-2DBC-4887-8EF0-5207FB723B04}" type="datetimeFigureOut">
              <a:rPr lang="cs-CZ" smtClean="0"/>
              <a:pPr/>
              <a:t>10.2.2013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4C42441-AEB8-4120-B037-3D0B1977CB42}"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218C7D69-2DBC-4887-8EF0-5207FB723B04}" type="datetimeFigureOut">
              <a:rPr lang="cs-CZ" smtClean="0"/>
              <a:pPr/>
              <a:t>10.2.2013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4C42441-AEB8-4120-B037-3D0B1977CB42}"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218C7D69-2DBC-4887-8EF0-5207FB723B04}" type="datetimeFigureOut">
              <a:rPr lang="cs-CZ" smtClean="0"/>
              <a:pPr/>
              <a:t>10.2.2013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4C42441-AEB8-4120-B037-3D0B1977CB42}"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8C7D69-2DBC-4887-8EF0-5207FB723B04}" type="datetimeFigureOut">
              <a:rPr lang="cs-CZ" smtClean="0"/>
              <a:pPr/>
              <a:t>10.2.2013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C42441-AEB8-4120-B037-3D0B1977CB42}"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latin typeface="Candara" pitchFamily="34" charset="0"/>
              </a:rPr>
              <a:t>Krásný úkol – věrohodné slovo?</a:t>
            </a:r>
            <a:endParaRPr lang="cs-CZ" dirty="0">
              <a:latin typeface="Candara" pitchFamily="34" charset="0"/>
            </a:endParaRPr>
          </a:p>
        </p:txBody>
      </p:sp>
      <p:sp>
        <p:nvSpPr>
          <p:cNvPr id="3" name="Podnadpis 2"/>
          <p:cNvSpPr>
            <a:spLocks noGrp="1"/>
          </p:cNvSpPr>
          <p:nvPr>
            <p:ph type="subTitle" idx="1"/>
          </p:nvPr>
        </p:nvSpPr>
        <p:spPr/>
        <p:txBody>
          <a:bodyPr/>
          <a:lstStyle/>
          <a:p>
            <a:r>
              <a:rPr lang="cs-CZ" dirty="0" smtClean="0">
                <a:latin typeface="Candara" pitchFamily="34" charset="0"/>
              </a:rPr>
              <a:t>Touha po úřadu staršího:</a:t>
            </a:r>
          </a:p>
          <a:p>
            <a:r>
              <a:rPr lang="cs-CZ" dirty="0" smtClean="0">
                <a:latin typeface="Candara" pitchFamily="34" charset="0"/>
              </a:rPr>
              <a:t>nesvatá ambice či žádoucí touha? </a:t>
            </a:r>
          </a:p>
          <a:p>
            <a:endParaRPr lang="cs-CZ" dirty="0" smtClean="0">
              <a:latin typeface="Candara" pitchFamily="34" charset="0"/>
            </a:endParaRPr>
          </a:p>
          <a:p>
            <a:endParaRPr lang="cs-CZ" dirty="0" smtClean="0">
              <a:latin typeface="Candara" pitchFamily="34" charset="0"/>
            </a:endParaRPr>
          </a:p>
        </p:txBody>
      </p:sp>
      <p:sp>
        <p:nvSpPr>
          <p:cNvPr id="4" name="TextovéPole 3"/>
          <p:cNvSpPr txBox="1"/>
          <p:nvPr/>
        </p:nvSpPr>
        <p:spPr>
          <a:xfrm>
            <a:off x="5561529" y="404664"/>
            <a:ext cx="3298403" cy="646331"/>
          </a:xfrm>
          <a:prstGeom prst="rect">
            <a:avLst/>
          </a:prstGeom>
          <a:noFill/>
        </p:spPr>
        <p:txBody>
          <a:bodyPr wrap="none" rtlCol="0">
            <a:spAutoFit/>
          </a:bodyPr>
          <a:lstStyle/>
          <a:p>
            <a:pPr algn="r"/>
            <a:r>
              <a:rPr lang="cs-CZ" dirty="0" smtClean="0">
                <a:solidFill>
                  <a:schemeClr val="bg1">
                    <a:lumMod val="50000"/>
                  </a:schemeClr>
                </a:solidFill>
              </a:rPr>
              <a:t>Pastorálka kazatelů 2013, H. Brod</a:t>
            </a:r>
          </a:p>
          <a:p>
            <a:pPr algn="r"/>
            <a:r>
              <a:rPr lang="cs-CZ" dirty="0" smtClean="0">
                <a:solidFill>
                  <a:schemeClr val="bg1">
                    <a:lumMod val="50000"/>
                  </a:schemeClr>
                </a:solidFill>
              </a:rPr>
              <a:t>Exegeze 1 </a:t>
            </a:r>
            <a:r>
              <a:rPr lang="cs-CZ" dirty="0" err="1" smtClean="0">
                <a:solidFill>
                  <a:schemeClr val="bg1">
                    <a:lumMod val="50000"/>
                  </a:schemeClr>
                </a:solidFill>
              </a:rPr>
              <a:t>Tm</a:t>
            </a:r>
            <a:r>
              <a:rPr lang="cs-CZ" dirty="0" smtClean="0">
                <a:solidFill>
                  <a:schemeClr val="bg1">
                    <a:lumMod val="50000"/>
                  </a:schemeClr>
                </a:solidFill>
              </a:rPr>
              <a:t> 3</a:t>
            </a:r>
            <a:endParaRPr lang="cs-CZ" dirty="0">
              <a:solidFill>
                <a:schemeClr val="bg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3528" y="332657"/>
            <a:ext cx="8424936" cy="648072"/>
          </a:xfrm>
        </p:spPr>
        <p:txBody>
          <a:bodyPr>
            <a:normAutofit/>
          </a:bodyPr>
          <a:lstStyle/>
          <a:p>
            <a:r>
              <a:rPr lang="cs-CZ" sz="3600" b="1" dirty="0" smtClean="0">
                <a:latin typeface="Candara" pitchFamily="34" charset="0"/>
              </a:rPr>
              <a:t>Odkazy na </a:t>
            </a:r>
            <a:r>
              <a:rPr lang="cs-CZ" sz="3600" b="1" dirty="0" smtClean="0">
                <a:latin typeface="Candara" pitchFamily="34" charset="0"/>
              </a:rPr>
              <a:t>raně křesťanskou literaturu</a:t>
            </a:r>
            <a:endParaRPr lang="cs-CZ" sz="3600" b="1" dirty="0">
              <a:latin typeface="Candara" pitchFamily="34" charset="0"/>
            </a:endParaRPr>
          </a:p>
        </p:txBody>
      </p:sp>
      <p:sp>
        <p:nvSpPr>
          <p:cNvPr id="3" name="Podnadpis 2"/>
          <p:cNvSpPr>
            <a:spLocks noGrp="1"/>
          </p:cNvSpPr>
          <p:nvPr>
            <p:ph type="subTitle" idx="1"/>
          </p:nvPr>
        </p:nvSpPr>
        <p:spPr>
          <a:xfrm>
            <a:off x="251520" y="1124744"/>
            <a:ext cx="8352928" cy="5544616"/>
          </a:xfrm>
        </p:spPr>
        <p:txBody>
          <a:bodyPr>
            <a:normAutofit fontScale="77500" lnSpcReduction="20000"/>
          </a:bodyPr>
          <a:lstStyle/>
          <a:p>
            <a:endParaRPr lang="cs-CZ" sz="2800" dirty="0" smtClean="0"/>
          </a:p>
          <a:p>
            <a:r>
              <a:rPr lang="cs-CZ" sz="2800" dirty="0" smtClean="0"/>
              <a:t>„Der </a:t>
            </a:r>
            <a:r>
              <a:rPr lang="cs-CZ" sz="2800" dirty="0" err="1" smtClean="0"/>
              <a:t>Hirt</a:t>
            </a:r>
            <a:r>
              <a:rPr lang="cs-CZ" sz="2800" dirty="0" smtClean="0"/>
              <a:t>, der </a:t>
            </a:r>
            <a:r>
              <a:rPr lang="cs-CZ" sz="2800" dirty="0" err="1" smtClean="0"/>
              <a:t>als</a:t>
            </a:r>
            <a:r>
              <a:rPr lang="cs-CZ" sz="2800" dirty="0" smtClean="0"/>
              <a:t> </a:t>
            </a:r>
            <a:r>
              <a:rPr lang="cs-CZ" sz="2800" dirty="0" err="1" smtClean="0"/>
              <a:t>bischof</a:t>
            </a:r>
            <a:r>
              <a:rPr lang="cs-CZ" sz="2800" dirty="0" smtClean="0"/>
              <a:t> </a:t>
            </a:r>
            <a:r>
              <a:rPr lang="cs-CZ" sz="2800" dirty="0" err="1" smtClean="0"/>
              <a:t>und</a:t>
            </a:r>
            <a:r>
              <a:rPr lang="cs-CZ" sz="2800" dirty="0" smtClean="0"/>
              <a:t> </a:t>
            </a:r>
            <a:r>
              <a:rPr lang="cs-CZ" sz="2800" dirty="0" err="1" smtClean="0"/>
              <a:t>Oberster</a:t>
            </a:r>
            <a:r>
              <a:rPr lang="cs-CZ" sz="2800" dirty="0" smtClean="0"/>
              <a:t> </a:t>
            </a:r>
            <a:r>
              <a:rPr lang="cs-CZ" sz="2800" dirty="0" err="1" smtClean="0"/>
              <a:t>im</a:t>
            </a:r>
            <a:r>
              <a:rPr lang="cs-CZ" sz="2800" dirty="0" smtClean="0"/>
              <a:t> Presbyterium, in der </a:t>
            </a:r>
            <a:r>
              <a:rPr lang="cs-CZ" sz="2800" dirty="0" err="1" smtClean="0"/>
              <a:t>Kriche</a:t>
            </a:r>
            <a:r>
              <a:rPr lang="cs-CZ" sz="2800" dirty="0" smtClean="0"/>
              <a:t>, in </a:t>
            </a:r>
            <a:r>
              <a:rPr lang="cs-CZ" sz="2800" dirty="0" err="1" smtClean="0"/>
              <a:t>allen</a:t>
            </a:r>
            <a:r>
              <a:rPr lang="cs-CZ" sz="2800" dirty="0" smtClean="0"/>
              <a:t> </a:t>
            </a:r>
            <a:r>
              <a:rPr lang="cs-CZ" sz="2800" dirty="0" err="1" smtClean="0"/>
              <a:t>Geleinden</a:t>
            </a:r>
            <a:r>
              <a:rPr lang="cs-CZ" sz="2800" dirty="0" smtClean="0"/>
              <a:t> </a:t>
            </a:r>
            <a:r>
              <a:rPr lang="cs-CZ" sz="2800" dirty="0" err="1" smtClean="0"/>
              <a:t>einsetzen</a:t>
            </a:r>
            <a:r>
              <a:rPr lang="cs-CZ" sz="2800" dirty="0" smtClean="0"/>
              <a:t> </a:t>
            </a:r>
            <a:r>
              <a:rPr lang="cs-CZ" sz="2800" dirty="0" err="1" smtClean="0"/>
              <a:t>wird</a:t>
            </a:r>
            <a:r>
              <a:rPr lang="cs-CZ" sz="2800" dirty="0" smtClean="0"/>
              <a:t>, </a:t>
            </a:r>
            <a:r>
              <a:rPr lang="cs-CZ" sz="2800" dirty="0" err="1" smtClean="0"/>
              <a:t>muss</a:t>
            </a:r>
            <a:r>
              <a:rPr lang="cs-CZ" sz="2800" dirty="0" smtClean="0"/>
              <a:t> ohne </a:t>
            </a:r>
            <a:r>
              <a:rPr lang="cs-CZ" sz="2800" dirty="0" err="1" smtClean="0"/>
              <a:t>Tadel</a:t>
            </a:r>
            <a:r>
              <a:rPr lang="cs-CZ" sz="2800" dirty="0" smtClean="0"/>
              <a:t> </a:t>
            </a:r>
            <a:r>
              <a:rPr lang="cs-CZ" sz="2800" dirty="0" err="1" smtClean="0"/>
              <a:t>sein</a:t>
            </a:r>
            <a:r>
              <a:rPr lang="cs-CZ" sz="2800" dirty="0" smtClean="0"/>
              <a:t>, </a:t>
            </a:r>
            <a:r>
              <a:rPr lang="cs-CZ" sz="2800" dirty="0" err="1" smtClean="0"/>
              <a:t>nicht</a:t>
            </a:r>
            <a:r>
              <a:rPr lang="cs-CZ" sz="2800" dirty="0" smtClean="0"/>
              <a:t> </a:t>
            </a:r>
            <a:r>
              <a:rPr lang="cs-CZ" sz="2800" dirty="0" err="1" smtClean="0"/>
              <a:t>verstrickt</a:t>
            </a:r>
            <a:r>
              <a:rPr lang="cs-CZ" sz="2800" dirty="0" smtClean="0"/>
              <a:t> in </a:t>
            </a:r>
            <a:r>
              <a:rPr lang="cs-CZ" sz="2800" dirty="0" err="1" smtClean="0"/>
              <a:t>irgend</a:t>
            </a:r>
            <a:r>
              <a:rPr lang="cs-CZ" sz="2800" dirty="0" smtClean="0"/>
              <a:t> </a:t>
            </a:r>
            <a:r>
              <a:rPr lang="cs-CZ" sz="2800" dirty="0" err="1" smtClean="0"/>
              <a:t>etwas</a:t>
            </a:r>
            <a:r>
              <a:rPr lang="cs-CZ" sz="2800" dirty="0" smtClean="0"/>
              <a:t>, </a:t>
            </a:r>
            <a:r>
              <a:rPr lang="cs-CZ" sz="2800" dirty="0" err="1" smtClean="0"/>
              <a:t>fern</a:t>
            </a:r>
            <a:r>
              <a:rPr lang="cs-CZ" sz="2800" dirty="0" smtClean="0"/>
              <a:t> </a:t>
            </a:r>
            <a:r>
              <a:rPr lang="cs-CZ" sz="2800" dirty="0" err="1" smtClean="0"/>
              <a:t>von</a:t>
            </a:r>
            <a:r>
              <a:rPr lang="cs-CZ" sz="2800" dirty="0" smtClean="0"/>
              <a:t> </a:t>
            </a:r>
            <a:r>
              <a:rPr lang="cs-CZ" sz="2800" dirty="0" err="1" smtClean="0"/>
              <a:t>allem</a:t>
            </a:r>
            <a:r>
              <a:rPr lang="cs-CZ" sz="2800" dirty="0" smtClean="0"/>
              <a:t> Bosen, </a:t>
            </a:r>
            <a:r>
              <a:rPr lang="cs-CZ" sz="2800" dirty="0" err="1" smtClean="0"/>
              <a:t>ein</a:t>
            </a:r>
            <a:r>
              <a:rPr lang="cs-CZ" sz="2800" dirty="0" smtClean="0"/>
              <a:t> Mann nich </a:t>
            </a:r>
            <a:r>
              <a:rPr lang="cs-CZ" sz="2800" dirty="0" err="1" smtClean="0"/>
              <a:t>unter</a:t>
            </a:r>
            <a:r>
              <a:rPr lang="cs-CZ" sz="2800" dirty="0" smtClean="0"/>
              <a:t> </a:t>
            </a:r>
            <a:r>
              <a:rPr lang="cs-CZ" sz="2800" dirty="0" err="1" smtClean="0"/>
              <a:t>funfzig</a:t>
            </a:r>
            <a:r>
              <a:rPr lang="cs-CZ" sz="2800" dirty="0" smtClean="0"/>
              <a:t> </a:t>
            </a:r>
            <a:r>
              <a:rPr lang="cs-CZ" sz="2800" dirty="0" err="1" smtClean="0"/>
              <a:t>Jahren</a:t>
            </a:r>
            <a:r>
              <a:rPr lang="cs-CZ" sz="2800" dirty="0" smtClean="0"/>
              <a:t>… </a:t>
            </a:r>
            <a:r>
              <a:rPr lang="cs-CZ" sz="2800" dirty="0" err="1" smtClean="0"/>
              <a:t>Wenn</a:t>
            </a:r>
            <a:r>
              <a:rPr lang="cs-CZ" sz="2800" dirty="0" smtClean="0"/>
              <a:t> </a:t>
            </a:r>
            <a:r>
              <a:rPr lang="cs-CZ" sz="2800" dirty="0" err="1" smtClean="0"/>
              <a:t>moglich</a:t>
            </a:r>
            <a:r>
              <a:rPr lang="cs-CZ" sz="2800" dirty="0" smtClean="0"/>
              <a:t> soll </a:t>
            </a:r>
            <a:r>
              <a:rPr lang="cs-CZ" sz="2800" dirty="0" err="1" smtClean="0"/>
              <a:t>er</a:t>
            </a:r>
            <a:r>
              <a:rPr lang="cs-CZ" sz="2800" dirty="0" smtClean="0"/>
              <a:t> </a:t>
            </a:r>
            <a:r>
              <a:rPr lang="cs-CZ" sz="2800" dirty="0" err="1" smtClean="0"/>
              <a:t>wohlunterichtet</a:t>
            </a:r>
            <a:r>
              <a:rPr lang="cs-CZ" sz="2800" dirty="0" smtClean="0"/>
              <a:t> </a:t>
            </a:r>
            <a:r>
              <a:rPr lang="cs-CZ" sz="2800" dirty="0" err="1" smtClean="0"/>
              <a:t>und</a:t>
            </a:r>
            <a:r>
              <a:rPr lang="cs-CZ" sz="2800" dirty="0" smtClean="0"/>
              <a:t> </a:t>
            </a:r>
            <a:r>
              <a:rPr lang="cs-CZ" sz="2800" dirty="0" err="1" smtClean="0"/>
              <a:t>ein</a:t>
            </a:r>
            <a:r>
              <a:rPr lang="cs-CZ" sz="2800" dirty="0" smtClean="0"/>
              <a:t> </a:t>
            </a:r>
            <a:r>
              <a:rPr lang="cs-CZ" sz="2800" dirty="0" err="1" smtClean="0"/>
              <a:t>Lehrer</a:t>
            </a:r>
            <a:r>
              <a:rPr lang="cs-CZ" sz="2800" dirty="0" smtClean="0"/>
              <a:t> </a:t>
            </a:r>
            <a:r>
              <a:rPr lang="cs-CZ" sz="2800" dirty="0" err="1" smtClean="0"/>
              <a:t>sein</a:t>
            </a:r>
            <a:r>
              <a:rPr lang="cs-CZ" sz="2800" dirty="0" smtClean="0"/>
              <a:t>, </a:t>
            </a:r>
            <a:r>
              <a:rPr lang="cs-CZ" sz="2800" dirty="0" err="1" smtClean="0"/>
              <a:t>wenn</a:t>
            </a:r>
            <a:r>
              <a:rPr lang="cs-CZ" sz="2800" dirty="0" smtClean="0"/>
              <a:t> </a:t>
            </a:r>
            <a:r>
              <a:rPr lang="cs-CZ" sz="2800" dirty="0" err="1" smtClean="0"/>
              <a:t>er</a:t>
            </a:r>
            <a:r>
              <a:rPr lang="cs-CZ" sz="2800" dirty="0" smtClean="0"/>
              <a:t> </a:t>
            </a:r>
            <a:r>
              <a:rPr lang="cs-CZ" sz="2800" dirty="0" err="1" smtClean="0"/>
              <a:t>aber</a:t>
            </a:r>
            <a:r>
              <a:rPr lang="cs-CZ" sz="2800" dirty="0" smtClean="0"/>
              <a:t> nich </a:t>
            </a:r>
            <a:r>
              <a:rPr lang="cs-CZ" sz="2800" dirty="0" err="1" smtClean="0"/>
              <a:t>gebildet</a:t>
            </a:r>
            <a:r>
              <a:rPr lang="cs-CZ" sz="2800" dirty="0" smtClean="0"/>
              <a:t> </a:t>
            </a:r>
            <a:r>
              <a:rPr lang="cs-CZ" sz="2800" dirty="0" err="1" smtClean="0"/>
              <a:t>ist</a:t>
            </a:r>
            <a:r>
              <a:rPr lang="cs-CZ" sz="2800" dirty="0" smtClean="0"/>
              <a:t>, soll </a:t>
            </a:r>
            <a:r>
              <a:rPr lang="cs-CZ" sz="2800" dirty="0" err="1" smtClean="0"/>
              <a:t>er</a:t>
            </a:r>
            <a:r>
              <a:rPr lang="cs-CZ" sz="2800" dirty="0" smtClean="0"/>
              <a:t> </a:t>
            </a:r>
            <a:r>
              <a:rPr lang="cs-CZ" sz="2800" dirty="0" err="1" smtClean="0"/>
              <a:t>doch</a:t>
            </a:r>
            <a:r>
              <a:rPr lang="cs-CZ" sz="2800" dirty="0" smtClean="0"/>
              <a:t> </a:t>
            </a:r>
            <a:r>
              <a:rPr lang="cs-CZ" sz="2800" dirty="0" err="1" smtClean="0"/>
              <a:t>im</a:t>
            </a:r>
            <a:r>
              <a:rPr lang="cs-CZ" sz="2800" dirty="0" smtClean="0"/>
              <a:t> </a:t>
            </a:r>
            <a:r>
              <a:rPr lang="cs-CZ" sz="2800" dirty="0" err="1" smtClean="0"/>
              <a:t>Worte</a:t>
            </a:r>
            <a:r>
              <a:rPr lang="cs-CZ" sz="2800" dirty="0" smtClean="0"/>
              <a:t> </a:t>
            </a:r>
            <a:r>
              <a:rPr lang="cs-CZ" sz="2800" dirty="0" err="1" smtClean="0"/>
              <a:t>Gottes</a:t>
            </a:r>
            <a:r>
              <a:rPr lang="cs-CZ" sz="2800" dirty="0" smtClean="0"/>
              <a:t> </a:t>
            </a:r>
            <a:r>
              <a:rPr lang="cs-CZ" sz="2800" dirty="0" err="1" smtClean="0"/>
              <a:t>bewandert</a:t>
            </a:r>
            <a:r>
              <a:rPr lang="cs-CZ" sz="2800" dirty="0" smtClean="0"/>
              <a:t> </a:t>
            </a:r>
            <a:r>
              <a:rPr lang="cs-CZ" sz="2800" dirty="0" err="1" smtClean="0"/>
              <a:t>und</a:t>
            </a:r>
            <a:r>
              <a:rPr lang="cs-CZ" sz="2800" dirty="0" smtClean="0"/>
              <a:t> </a:t>
            </a:r>
            <a:r>
              <a:rPr lang="cs-CZ" sz="2800" dirty="0" err="1" smtClean="0"/>
              <a:t>desselben</a:t>
            </a:r>
            <a:r>
              <a:rPr lang="cs-CZ" sz="2800" dirty="0" smtClean="0"/>
              <a:t> </a:t>
            </a:r>
            <a:r>
              <a:rPr lang="cs-CZ" sz="2800" dirty="0" err="1" smtClean="0"/>
              <a:t>kundig</a:t>
            </a:r>
            <a:r>
              <a:rPr lang="cs-CZ" sz="2800" dirty="0" smtClean="0"/>
              <a:t> </a:t>
            </a:r>
            <a:r>
              <a:rPr lang="cs-CZ" sz="2800" dirty="0" err="1" smtClean="0"/>
              <a:t>sein</a:t>
            </a:r>
            <a:r>
              <a:rPr lang="cs-CZ" sz="2800" dirty="0" smtClean="0"/>
              <a:t> </a:t>
            </a:r>
            <a:r>
              <a:rPr lang="cs-CZ" sz="2800" dirty="0" err="1" smtClean="0"/>
              <a:t>und</a:t>
            </a:r>
            <a:r>
              <a:rPr lang="cs-CZ" sz="2800" dirty="0" smtClean="0"/>
              <a:t> soll </a:t>
            </a:r>
            <a:r>
              <a:rPr lang="cs-CZ" sz="2800" dirty="0" err="1" smtClean="0"/>
              <a:t>sich</a:t>
            </a:r>
            <a:r>
              <a:rPr lang="cs-CZ" sz="2800" dirty="0" smtClean="0"/>
              <a:t> in </a:t>
            </a:r>
            <a:r>
              <a:rPr lang="cs-CZ" sz="2800" dirty="0" err="1" smtClean="0"/>
              <a:t>vorgeruckten</a:t>
            </a:r>
            <a:r>
              <a:rPr lang="cs-CZ" sz="2800" dirty="0" smtClean="0"/>
              <a:t> </a:t>
            </a:r>
            <a:r>
              <a:rPr lang="cs-CZ" sz="2800" dirty="0" err="1" smtClean="0"/>
              <a:t>Jahren</a:t>
            </a:r>
            <a:r>
              <a:rPr lang="cs-CZ" sz="2800" dirty="0" smtClean="0"/>
              <a:t> </a:t>
            </a:r>
            <a:r>
              <a:rPr lang="cs-CZ" sz="2800" dirty="0" err="1" smtClean="0"/>
              <a:t>befinden</a:t>
            </a:r>
            <a:r>
              <a:rPr lang="cs-CZ" sz="2800" dirty="0" smtClean="0"/>
              <a:t>. </a:t>
            </a:r>
            <a:r>
              <a:rPr lang="cs-CZ" sz="2800" dirty="0" err="1" smtClean="0"/>
              <a:t>Er</a:t>
            </a:r>
            <a:r>
              <a:rPr lang="cs-CZ" sz="2800" dirty="0" smtClean="0"/>
              <a:t> </a:t>
            </a:r>
            <a:r>
              <a:rPr lang="cs-CZ" sz="2800" dirty="0" err="1" smtClean="0"/>
              <a:t>sei</a:t>
            </a:r>
            <a:r>
              <a:rPr lang="cs-CZ" sz="2800" dirty="0" smtClean="0"/>
              <a:t> </a:t>
            </a:r>
            <a:r>
              <a:rPr lang="cs-CZ" sz="2800" dirty="0" err="1" smtClean="0"/>
              <a:t>wachsam</a:t>
            </a:r>
            <a:r>
              <a:rPr lang="cs-CZ" sz="2800" dirty="0" smtClean="0"/>
              <a:t>, </a:t>
            </a:r>
            <a:r>
              <a:rPr lang="cs-CZ" sz="2800" dirty="0" err="1" smtClean="0"/>
              <a:t>kesuch</a:t>
            </a:r>
            <a:r>
              <a:rPr lang="cs-CZ" sz="2800" dirty="0" smtClean="0"/>
              <a:t>, </a:t>
            </a:r>
            <a:r>
              <a:rPr lang="cs-CZ" sz="2800" dirty="0" err="1" smtClean="0"/>
              <a:t>ehrenhaft</a:t>
            </a:r>
            <a:r>
              <a:rPr lang="cs-CZ" sz="2800" dirty="0" smtClean="0"/>
              <a:t> </a:t>
            </a:r>
            <a:r>
              <a:rPr lang="cs-CZ" sz="2800" dirty="0" err="1" smtClean="0"/>
              <a:t>und</a:t>
            </a:r>
            <a:r>
              <a:rPr lang="cs-CZ" sz="2800" dirty="0" smtClean="0"/>
              <a:t> </a:t>
            </a:r>
            <a:r>
              <a:rPr lang="cs-CZ" sz="2800" dirty="0" err="1" smtClean="0"/>
              <a:t>charakterfest</a:t>
            </a:r>
            <a:r>
              <a:rPr lang="cs-CZ" sz="2800" dirty="0" smtClean="0"/>
              <a:t>, </a:t>
            </a:r>
            <a:r>
              <a:rPr lang="cs-CZ" sz="2800" dirty="0" err="1" smtClean="0"/>
              <a:t>er</a:t>
            </a:r>
            <a:r>
              <a:rPr lang="cs-CZ" sz="2800" dirty="0" smtClean="0"/>
              <a:t> </a:t>
            </a:r>
            <a:r>
              <a:rPr lang="cs-CZ" sz="2800" dirty="0" err="1" smtClean="0"/>
              <a:t>sei</a:t>
            </a:r>
            <a:r>
              <a:rPr lang="cs-CZ" sz="2800" dirty="0" smtClean="0"/>
              <a:t> </a:t>
            </a:r>
            <a:r>
              <a:rPr lang="cs-CZ" sz="2800" dirty="0" err="1" smtClean="0"/>
              <a:t>nicht</a:t>
            </a:r>
            <a:r>
              <a:rPr lang="cs-CZ" sz="2800" dirty="0" smtClean="0"/>
              <a:t> </a:t>
            </a:r>
            <a:r>
              <a:rPr lang="cs-CZ" sz="2800" dirty="0" err="1" smtClean="0"/>
              <a:t>unruhigen</a:t>
            </a:r>
            <a:r>
              <a:rPr lang="cs-CZ" sz="2800" dirty="0" smtClean="0"/>
              <a:t> </a:t>
            </a:r>
            <a:r>
              <a:rPr lang="cs-CZ" sz="2800" dirty="0" err="1" smtClean="0"/>
              <a:t>Sinnes</a:t>
            </a:r>
            <a:r>
              <a:rPr lang="cs-CZ" sz="2800" dirty="0" smtClean="0"/>
              <a:t>, </a:t>
            </a:r>
            <a:r>
              <a:rPr lang="cs-CZ" sz="2800" dirty="0" err="1" smtClean="0"/>
              <a:t>nicht</a:t>
            </a:r>
            <a:r>
              <a:rPr lang="cs-CZ" sz="2800" dirty="0" smtClean="0"/>
              <a:t> </a:t>
            </a:r>
            <a:r>
              <a:rPr lang="cs-CZ" sz="2800" dirty="0" err="1" smtClean="0"/>
              <a:t>dem</a:t>
            </a:r>
            <a:r>
              <a:rPr lang="cs-CZ" sz="2800" dirty="0" smtClean="0"/>
              <a:t> </a:t>
            </a:r>
            <a:r>
              <a:rPr lang="cs-CZ" sz="2800" dirty="0" err="1" smtClean="0"/>
              <a:t>Wein</a:t>
            </a:r>
            <a:r>
              <a:rPr lang="cs-CZ" sz="2800" dirty="0" smtClean="0"/>
              <a:t> </a:t>
            </a:r>
            <a:r>
              <a:rPr lang="cs-CZ" sz="2800" dirty="0" err="1" smtClean="0"/>
              <a:t>ergeben</a:t>
            </a:r>
            <a:r>
              <a:rPr lang="cs-CZ" sz="2800" dirty="0" smtClean="0"/>
              <a:t> </a:t>
            </a:r>
            <a:r>
              <a:rPr lang="cs-CZ" sz="2800" dirty="0" err="1" smtClean="0"/>
              <a:t>und</a:t>
            </a:r>
            <a:r>
              <a:rPr lang="cs-CZ" sz="2800" dirty="0" smtClean="0"/>
              <a:t> </a:t>
            </a:r>
            <a:r>
              <a:rPr lang="cs-CZ" sz="2800" dirty="0" err="1" smtClean="0"/>
              <a:t>kein</a:t>
            </a:r>
            <a:r>
              <a:rPr lang="cs-CZ" sz="2800" dirty="0" smtClean="0"/>
              <a:t> </a:t>
            </a:r>
            <a:r>
              <a:rPr lang="cs-CZ" sz="2800" dirty="0" err="1" smtClean="0"/>
              <a:t>Verleumder</a:t>
            </a:r>
            <a:r>
              <a:rPr lang="cs-CZ" sz="2800" dirty="0" smtClean="0"/>
              <a:t>, </a:t>
            </a:r>
            <a:r>
              <a:rPr lang="cs-CZ" sz="2800" dirty="0" err="1" smtClean="0"/>
              <a:t>sonder</a:t>
            </a:r>
            <a:r>
              <a:rPr lang="cs-CZ" sz="2800" dirty="0" smtClean="0"/>
              <a:t> </a:t>
            </a:r>
            <a:r>
              <a:rPr lang="cs-CZ" sz="2800" dirty="0" err="1" smtClean="0"/>
              <a:t>er</a:t>
            </a:r>
            <a:r>
              <a:rPr lang="cs-CZ" sz="2800" dirty="0" smtClean="0"/>
              <a:t> soll </a:t>
            </a:r>
            <a:r>
              <a:rPr lang="cs-CZ" sz="2800" dirty="0" err="1" smtClean="0"/>
              <a:t>vertraglich</a:t>
            </a:r>
            <a:r>
              <a:rPr lang="cs-CZ" sz="2800" dirty="0" smtClean="0"/>
              <a:t> </a:t>
            </a:r>
            <a:r>
              <a:rPr lang="cs-CZ" sz="2800" dirty="0" err="1" smtClean="0"/>
              <a:t>sein</a:t>
            </a:r>
            <a:r>
              <a:rPr lang="cs-CZ" sz="2800" dirty="0" smtClean="0"/>
              <a:t> </a:t>
            </a:r>
            <a:r>
              <a:rPr lang="cs-CZ" sz="2800" dirty="0" err="1" smtClean="0"/>
              <a:t>und</a:t>
            </a:r>
            <a:r>
              <a:rPr lang="cs-CZ" sz="2800" dirty="0" smtClean="0"/>
              <a:t> </a:t>
            </a:r>
            <a:r>
              <a:rPr lang="cs-CZ" sz="2800" dirty="0" err="1" smtClean="0"/>
              <a:t>nicht</a:t>
            </a:r>
            <a:r>
              <a:rPr lang="cs-CZ" sz="2800" dirty="0" smtClean="0"/>
              <a:t> </a:t>
            </a:r>
            <a:r>
              <a:rPr lang="cs-CZ" sz="2800" dirty="0" err="1" smtClean="0"/>
              <a:t>zankisch</a:t>
            </a:r>
            <a:r>
              <a:rPr lang="cs-CZ" sz="2800" dirty="0" smtClean="0"/>
              <a:t>, </a:t>
            </a:r>
            <a:r>
              <a:rPr lang="cs-CZ" sz="2800" dirty="0" err="1" smtClean="0"/>
              <a:t>nicht</a:t>
            </a:r>
            <a:r>
              <a:rPr lang="cs-CZ" sz="2800" dirty="0" smtClean="0"/>
              <a:t> </a:t>
            </a:r>
            <a:r>
              <a:rPr lang="cs-CZ" sz="2800" dirty="0" err="1" smtClean="0"/>
              <a:t>Geld</a:t>
            </a:r>
            <a:r>
              <a:rPr lang="cs-CZ" sz="2800" dirty="0" smtClean="0"/>
              <a:t> </a:t>
            </a:r>
            <a:r>
              <a:rPr lang="cs-CZ" sz="2800" dirty="0" err="1" smtClean="0"/>
              <a:t>lieben</a:t>
            </a:r>
            <a:r>
              <a:rPr lang="cs-CZ" sz="2800" dirty="0" smtClean="0"/>
              <a:t> </a:t>
            </a:r>
            <a:r>
              <a:rPr lang="cs-CZ" sz="2800" dirty="0" err="1" smtClean="0"/>
              <a:t>und</a:t>
            </a:r>
            <a:r>
              <a:rPr lang="cs-CZ" sz="2800" dirty="0" smtClean="0"/>
              <a:t> </a:t>
            </a:r>
            <a:r>
              <a:rPr lang="cs-CZ" sz="2800" dirty="0" err="1" smtClean="0"/>
              <a:t>nicht</a:t>
            </a:r>
            <a:r>
              <a:rPr lang="cs-CZ" sz="2800" dirty="0" smtClean="0"/>
              <a:t> </a:t>
            </a:r>
            <a:r>
              <a:rPr lang="cs-CZ" sz="2800" dirty="0" err="1" smtClean="0"/>
              <a:t>ein</a:t>
            </a:r>
            <a:r>
              <a:rPr lang="cs-CZ" sz="2800" dirty="0" smtClean="0"/>
              <a:t> </a:t>
            </a:r>
            <a:r>
              <a:rPr lang="cs-CZ" sz="2800" dirty="0" err="1" smtClean="0"/>
              <a:t>Neuling</a:t>
            </a:r>
            <a:r>
              <a:rPr lang="cs-CZ" sz="2800" dirty="0" smtClean="0"/>
              <a:t> </a:t>
            </a:r>
            <a:r>
              <a:rPr lang="cs-CZ" sz="2800" dirty="0" err="1" smtClean="0"/>
              <a:t>sein</a:t>
            </a:r>
            <a:r>
              <a:rPr lang="cs-CZ" sz="2800" dirty="0" smtClean="0"/>
              <a:t>, in </a:t>
            </a:r>
            <a:r>
              <a:rPr lang="cs-CZ" sz="2800" dirty="0" err="1" smtClean="0"/>
              <a:t>seinem</a:t>
            </a:r>
            <a:r>
              <a:rPr lang="cs-CZ" sz="2800" dirty="0" smtClean="0"/>
              <a:t> </a:t>
            </a:r>
            <a:r>
              <a:rPr lang="cs-CZ" sz="2800" dirty="0" err="1" smtClean="0"/>
              <a:t>Bewusstsein</a:t>
            </a:r>
            <a:r>
              <a:rPr lang="cs-CZ" sz="2800" dirty="0" smtClean="0"/>
              <a:t> </a:t>
            </a:r>
            <a:r>
              <a:rPr lang="cs-CZ" sz="2800" dirty="0" err="1" smtClean="0"/>
              <a:t>als</a:t>
            </a:r>
            <a:r>
              <a:rPr lang="cs-CZ" sz="2800" dirty="0" smtClean="0"/>
              <a:t> </a:t>
            </a:r>
            <a:r>
              <a:rPr lang="cs-CZ" sz="2800" dirty="0" err="1" smtClean="0"/>
              <a:t>Christ</a:t>
            </a:r>
            <a:r>
              <a:rPr lang="cs-CZ" sz="2800" dirty="0" smtClean="0"/>
              <a:t>, </a:t>
            </a:r>
            <a:r>
              <a:rPr lang="cs-CZ" sz="2800" dirty="0" err="1" smtClean="0"/>
              <a:t>dass</a:t>
            </a:r>
            <a:r>
              <a:rPr lang="cs-CZ" sz="2800" dirty="0" smtClean="0"/>
              <a:t> </a:t>
            </a:r>
            <a:r>
              <a:rPr lang="cs-CZ" sz="2800" dirty="0" err="1" smtClean="0"/>
              <a:t>er</a:t>
            </a:r>
            <a:r>
              <a:rPr lang="cs-CZ" sz="2800" dirty="0" smtClean="0"/>
              <a:t> </a:t>
            </a:r>
            <a:r>
              <a:rPr lang="cs-CZ" sz="2800" dirty="0" err="1" smtClean="0"/>
              <a:t>sich</a:t>
            </a:r>
            <a:r>
              <a:rPr lang="cs-CZ" sz="2800" dirty="0" smtClean="0"/>
              <a:t> nich </a:t>
            </a:r>
            <a:r>
              <a:rPr lang="cs-CZ" sz="2800" dirty="0" err="1" smtClean="0"/>
              <a:t>uberhebe</a:t>
            </a:r>
            <a:r>
              <a:rPr lang="cs-CZ" sz="2800" dirty="0" smtClean="0"/>
              <a:t> </a:t>
            </a:r>
            <a:r>
              <a:rPr lang="cs-CZ" sz="2800" dirty="0" err="1" smtClean="0"/>
              <a:t>und</a:t>
            </a:r>
            <a:r>
              <a:rPr lang="cs-CZ" sz="2800" dirty="0" smtClean="0"/>
              <a:t> </a:t>
            </a:r>
            <a:r>
              <a:rPr lang="cs-CZ" sz="2800" dirty="0" err="1" smtClean="0"/>
              <a:t>dem</a:t>
            </a:r>
            <a:r>
              <a:rPr lang="cs-CZ" sz="2800" dirty="0" smtClean="0"/>
              <a:t> </a:t>
            </a:r>
            <a:r>
              <a:rPr lang="cs-CZ" sz="2800" dirty="0" err="1" smtClean="0"/>
              <a:t>Gericht</a:t>
            </a:r>
            <a:r>
              <a:rPr lang="cs-CZ" sz="2800" dirty="0" smtClean="0"/>
              <a:t> des </a:t>
            </a:r>
            <a:r>
              <a:rPr lang="cs-CZ" sz="2800" dirty="0" err="1" smtClean="0"/>
              <a:t>Satans</a:t>
            </a:r>
            <a:r>
              <a:rPr lang="cs-CZ" sz="2800" dirty="0" smtClean="0"/>
              <a:t> </a:t>
            </a:r>
            <a:r>
              <a:rPr lang="cs-CZ" sz="2800" dirty="0" err="1" smtClean="0"/>
              <a:t>verfalle</a:t>
            </a:r>
            <a:r>
              <a:rPr lang="cs-CZ" sz="2800" dirty="0" smtClean="0"/>
              <a:t>. </a:t>
            </a:r>
            <a:r>
              <a:rPr lang="cs-CZ" sz="2800" dirty="0" err="1" smtClean="0"/>
              <a:t>Denn</a:t>
            </a:r>
            <a:r>
              <a:rPr lang="cs-CZ" sz="2800" dirty="0" smtClean="0"/>
              <a:t> </a:t>
            </a:r>
            <a:r>
              <a:rPr lang="cs-CZ" sz="2800" dirty="0" err="1" smtClean="0"/>
              <a:t>jeder</a:t>
            </a:r>
            <a:r>
              <a:rPr lang="cs-CZ" sz="2800" dirty="0" smtClean="0"/>
              <a:t> der </a:t>
            </a:r>
            <a:r>
              <a:rPr lang="cs-CZ" sz="2800" dirty="0" err="1" smtClean="0"/>
              <a:t>sich</a:t>
            </a:r>
            <a:r>
              <a:rPr lang="cs-CZ" sz="2800" dirty="0" smtClean="0"/>
              <a:t> </a:t>
            </a:r>
            <a:r>
              <a:rPr lang="cs-CZ" sz="2800" dirty="0" err="1" smtClean="0"/>
              <a:t>uberhebt</a:t>
            </a:r>
            <a:r>
              <a:rPr lang="cs-CZ" sz="2800" dirty="0" smtClean="0"/>
              <a:t>, soll </a:t>
            </a:r>
            <a:r>
              <a:rPr lang="cs-CZ" sz="2800" dirty="0" err="1" smtClean="0"/>
              <a:t>gedemutigt</a:t>
            </a:r>
            <a:r>
              <a:rPr lang="cs-CZ" sz="2800" dirty="0" smtClean="0"/>
              <a:t> </a:t>
            </a:r>
            <a:r>
              <a:rPr lang="cs-CZ" sz="2800" dirty="0" err="1" smtClean="0"/>
              <a:t>werden</a:t>
            </a:r>
            <a:r>
              <a:rPr lang="cs-CZ" sz="2800" dirty="0" smtClean="0"/>
              <a:t>. So </a:t>
            </a:r>
            <a:r>
              <a:rPr lang="cs-CZ" sz="2800" dirty="0" err="1" smtClean="0"/>
              <a:t>beschafften</a:t>
            </a:r>
            <a:r>
              <a:rPr lang="cs-CZ" sz="2800" dirty="0" smtClean="0"/>
              <a:t> </a:t>
            </a:r>
            <a:r>
              <a:rPr lang="cs-CZ" sz="2800" dirty="0" err="1" smtClean="0"/>
              <a:t>muss</a:t>
            </a:r>
            <a:r>
              <a:rPr lang="cs-CZ" sz="2800" dirty="0" smtClean="0"/>
              <a:t> </a:t>
            </a:r>
            <a:r>
              <a:rPr lang="cs-CZ" sz="2800" dirty="0" err="1" smtClean="0"/>
              <a:t>also</a:t>
            </a:r>
            <a:r>
              <a:rPr lang="cs-CZ" sz="2800" dirty="0" smtClean="0"/>
              <a:t> </a:t>
            </a:r>
            <a:r>
              <a:rPr lang="cs-CZ" sz="2800" dirty="0" err="1" smtClean="0"/>
              <a:t>ein</a:t>
            </a:r>
            <a:r>
              <a:rPr lang="cs-CZ" sz="2800" dirty="0" smtClean="0"/>
              <a:t> </a:t>
            </a:r>
            <a:r>
              <a:rPr lang="cs-CZ" sz="2800" dirty="0" err="1" smtClean="0"/>
              <a:t>Bischof</a:t>
            </a:r>
            <a:r>
              <a:rPr lang="cs-CZ" sz="2800" dirty="0" smtClean="0"/>
              <a:t> </a:t>
            </a:r>
            <a:r>
              <a:rPr lang="cs-CZ" sz="2800" dirty="0" err="1" smtClean="0"/>
              <a:t>sein</a:t>
            </a:r>
            <a:r>
              <a:rPr lang="cs-CZ" sz="2800" dirty="0" smtClean="0"/>
              <a:t>: </a:t>
            </a:r>
            <a:r>
              <a:rPr lang="cs-CZ" sz="2800" dirty="0" err="1" smtClean="0"/>
              <a:t>ein</a:t>
            </a:r>
            <a:r>
              <a:rPr lang="cs-CZ" sz="2800" dirty="0" smtClean="0"/>
              <a:t> Mann, der </a:t>
            </a:r>
            <a:r>
              <a:rPr lang="cs-CZ" sz="2800" dirty="0" err="1" smtClean="0"/>
              <a:t>ein</a:t>
            </a:r>
            <a:r>
              <a:rPr lang="cs-CZ" sz="2800" dirty="0" smtClean="0"/>
              <a:t> </a:t>
            </a:r>
            <a:r>
              <a:rPr lang="cs-CZ" sz="2800" dirty="0" err="1" smtClean="0"/>
              <a:t>Weib</a:t>
            </a:r>
            <a:r>
              <a:rPr lang="cs-CZ" sz="2800" dirty="0" smtClean="0"/>
              <a:t> </a:t>
            </a:r>
            <a:r>
              <a:rPr lang="cs-CZ" sz="2800" dirty="0" err="1" smtClean="0"/>
              <a:t>genommen</a:t>
            </a:r>
            <a:r>
              <a:rPr lang="cs-CZ" sz="2800" dirty="0" smtClean="0"/>
              <a:t> </a:t>
            </a:r>
            <a:r>
              <a:rPr lang="cs-CZ" sz="2800" dirty="0" err="1" smtClean="0"/>
              <a:t>hat</a:t>
            </a:r>
            <a:r>
              <a:rPr lang="cs-CZ" sz="2800" dirty="0" smtClean="0"/>
              <a:t>, der </a:t>
            </a:r>
            <a:r>
              <a:rPr lang="cs-CZ" sz="2800" dirty="0" err="1" smtClean="0"/>
              <a:t>sein</a:t>
            </a:r>
            <a:r>
              <a:rPr lang="cs-CZ" sz="2800" dirty="0" smtClean="0"/>
              <a:t> </a:t>
            </a:r>
            <a:r>
              <a:rPr lang="cs-CZ" sz="2800" dirty="0" err="1" smtClean="0"/>
              <a:t>Hauswesen</a:t>
            </a:r>
            <a:r>
              <a:rPr lang="cs-CZ" sz="2800" dirty="0" smtClean="0"/>
              <a:t> </a:t>
            </a:r>
            <a:r>
              <a:rPr lang="cs-CZ" sz="2800" dirty="0" err="1" smtClean="0"/>
              <a:t>vortrefflich</a:t>
            </a:r>
            <a:r>
              <a:rPr lang="cs-CZ" sz="2800" dirty="0" smtClean="0"/>
              <a:t> </a:t>
            </a:r>
            <a:r>
              <a:rPr lang="cs-CZ" sz="2800" dirty="0" err="1" smtClean="0"/>
              <a:t>verwaltet</a:t>
            </a:r>
            <a:r>
              <a:rPr lang="cs-CZ" sz="2800" dirty="0" smtClean="0"/>
              <a:t>…“ </a:t>
            </a:r>
          </a:p>
          <a:p>
            <a:endParaRPr lang="cs-CZ" sz="2800" dirty="0" smtClean="0"/>
          </a:p>
          <a:p>
            <a:r>
              <a:rPr lang="cs-CZ" sz="2800" dirty="0" smtClean="0"/>
              <a:t>Syrská </a:t>
            </a:r>
            <a:r>
              <a:rPr lang="cs-CZ" sz="2800" dirty="0" err="1" smtClean="0"/>
              <a:t>Didaskalia</a:t>
            </a:r>
            <a:r>
              <a:rPr lang="cs-CZ" sz="2800" dirty="0" smtClean="0"/>
              <a:t> (IV, 13,3nn) </a:t>
            </a:r>
          </a:p>
          <a:p>
            <a:r>
              <a:rPr lang="cs-CZ" sz="2800" dirty="0" smtClean="0"/>
              <a:t>citováno z </a:t>
            </a:r>
            <a:r>
              <a:rPr lang="cs-CZ" sz="2800" dirty="0" err="1" smtClean="0"/>
              <a:t>Roloff</a:t>
            </a:r>
            <a:r>
              <a:rPr lang="cs-CZ" sz="2800" dirty="0" smtClean="0"/>
              <a:t>, EKK…</a:t>
            </a:r>
            <a:endParaRPr lang="cs-CZ"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down)">
                                      <p:cBhvr>
                                        <p:cTn id="25" dur="580">
                                          <p:stCondLst>
                                            <p:cond delay="0"/>
                                          </p:stCondLst>
                                        </p:cTn>
                                        <p:tgtEl>
                                          <p:spTgt spid="3">
                                            <p:txEl>
                                              <p:pRg st="3" end="3"/>
                                            </p:txEl>
                                          </p:spTgt>
                                        </p:tgtEl>
                                      </p:cBhvr>
                                    </p:animEffect>
                                    <p:anim calcmode="lin" valueType="num">
                                      <p:cBhvr>
                                        <p:cTn id="2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3" end="3"/>
                                            </p:txEl>
                                          </p:spTgt>
                                        </p:tgtEl>
                                      </p:cBhvr>
                                      <p:to x="100000" y="60000"/>
                                    </p:animScale>
                                    <p:animScale>
                                      <p:cBhvr>
                                        <p:cTn id="32" dur="166" decel="50000">
                                          <p:stCondLst>
                                            <p:cond delay="676"/>
                                          </p:stCondLst>
                                        </p:cTn>
                                        <p:tgtEl>
                                          <p:spTgt spid="3">
                                            <p:txEl>
                                              <p:pRg st="3" end="3"/>
                                            </p:txEl>
                                          </p:spTgt>
                                        </p:tgtEl>
                                      </p:cBhvr>
                                      <p:to x="100000" y="100000"/>
                                    </p:animScale>
                                    <p:animScale>
                                      <p:cBhvr>
                                        <p:cTn id="33" dur="26">
                                          <p:stCondLst>
                                            <p:cond delay="1312"/>
                                          </p:stCondLst>
                                        </p:cTn>
                                        <p:tgtEl>
                                          <p:spTgt spid="3">
                                            <p:txEl>
                                              <p:pRg st="3" end="3"/>
                                            </p:txEl>
                                          </p:spTgt>
                                        </p:tgtEl>
                                      </p:cBhvr>
                                      <p:to x="100000" y="80000"/>
                                    </p:animScale>
                                    <p:animScale>
                                      <p:cBhvr>
                                        <p:cTn id="34" dur="166" decel="50000">
                                          <p:stCondLst>
                                            <p:cond delay="1338"/>
                                          </p:stCondLst>
                                        </p:cTn>
                                        <p:tgtEl>
                                          <p:spTgt spid="3">
                                            <p:txEl>
                                              <p:pRg st="3" end="3"/>
                                            </p:txEl>
                                          </p:spTgt>
                                        </p:tgtEl>
                                      </p:cBhvr>
                                      <p:to x="100000" y="100000"/>
                                    </p:animScale>
                                    <p:animScale>
                                      <p:cBhvr>
                                        <p:cTn id="35" dur="26">
                                          <p:stCondLst>
                                            <p:cond delay="1642"/>
                                          </p:stCondLst>
                                        </p:cTn>
                                        <p:tgtEl>
                                          <p:spTgt spid="3">
                                            <p:txEl>
                                              <p:pRg st="3" end="3"/>
                                            </p:txEl>
                                          </p:spTgt>
                                        </p:tgtEl>
                                      </p:cBhvr>
                                      <p:to x="100000" y="90000"/>
                                    </p:animScale>
                                    <p:animScale>
                                      <p:cBhvr>
                                        <p:cTn id="36" dur="166" decel="50000">
                                          <p:stCondLst>
                                            <p:cond delay="1668"/>
                                          </p:stCondLst>
                                        </p:cTn>
                                        <p:tgtEl>
                                          <p:spTgt spid="3">
                                            <p:txEl>
                                              <p:pRg st="3" end="3"/>
                                            </p:txEl>
                                          </p:spTgt>
                                        </p:tgtEl>
                                      </p:cBhvr>
                                      <p:to x="100000" y="100000"/>
                                    </p:animScale>
                                    <p:animScale>
                                      <p:cBhvr>
                                        <p:cTn id="37" dur="26">
                                          <p:stCondLst>
                                            <p:cond delay="1808"/>
                                          </p:stCondLst>
                                        </p:cTn>
                                        <p:tgtEl>
                                          <p:spTgt spid="3">
                                            <p:txEl>
                                              <p:pRg st="3" end="3"/>
                                            </p:txEl>
                                          </p:spTgt>
                                        </p:tgtEl>
                                      </p:cBhvr>
                                      <p:to x="100000" y="95000"/>
                                    </p:animScale>
                                    <p:animScale>
                                      <p:cBhvr>
                                        <p:cTn id="38" dur="166" decel="50000">
                                          <p:stCondLst>
                                            <p:cond delay="1834"/>
                                          </p:stCondLst>
                                        </p:cTn>
                                        <p:tgtEl>
                                          <p:spTgt spid="3">
                                            <p:txEl>
                                              <p:pRg st="3" end="3"/>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wipe(down)">
                                      <p:cBhvr>
                                        <p:cTn id="43" dur="580">
                                          <p:stCondLst>
                                            <p:cond delay="0"/>
                                          </p:stCondLst>
                                        </p:cTn>
                                        <p:tgtEl>
                                          <p:spTgt spid="3">
                                            <p:txEl>
                                              <p:pRg st="4" end="4"/>
                                            </p:txEl>
                                          </p:spTgt>
                                        </p:tgtEl>
                                      </p:cBhvr>
                                    </p:animEffect>
                                    <p:anim calcmode="lin" valueType="num">
                                      <p:cBhvr>
                                        <p:cTn id="44"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4" end="4"/>
                                            </p:txEl>
                                          </p:spTgt>
                                        </p:tgtEl>
                                      </p:cBhvr>
                                      <p:to x="100000" y="60000"/>
                                    </p:animScale>
                                    <p:animScale>
                                      <p:cBhvr>
                                        <p:cTn id="50" dur="166" decel="50000">
                                          <p:stCondLst>
                                            <p:cond delay="676"/>
                                          </p:stCondLst>
                                        </p:cTn>
                                        <p:tgtEl>
                                          <p:spTgt spid="3">
                                            <p:txEl>
                                              <p:pRg st="4" end="4"/>
                                            </p:txEl>
                                          </p:spTgt>
                                        </p:tgtEl>
                                      </p:cBhvr>
                                      <p:to x="100000" y="100000"/>
                                    </p:animScale>
                                    <p:animScale>
                                      <p:cBhvr>
                                        <p:cTn id="51" dur="26">
                                          <p:stCondLst>
                                            <p:cond delay="1312"/>
                                          </p:stCondLst>
                                        </p:cTn>
                                        <p:tgtEl>
                                          <p:spTgt spid="3">
                                            <p:txEl>
                                              <p:pRg st="4" end="4"/>
                                            </p:txEl>
                                          </p:spTgt>
                                        </p:tgtEl>
                                      </p:cBhvr>
                                      <p:to x="100000" y="80000"/>
                                    </p:animScale>
                                    <p:animScale>
                                      <p:cBhvr>
                                        <p:cTn id="52" dur="166" decel="50000">
                                          <p:stCondLst>
                                            <p:cond delay="1338"/>
                                          </p:stCondLst>
                                        </p:cTn>
                                        <p:tgtEl>
                                          <p:spTgt spid="3">
                                            <p:txEl>
                                              <p:pRg st="4" end="4"/>
                                            </p:txEl>
                                          </p:spTgt>
                                        </p:tgtEl>
                                      </p:cBhvr>
                                      <p:to x="100000" y="100000"/>
                                    </p:animScale>
                                    <p:animScale>
                                      <p:cBhvr>
                                        <p:cTn id="53" dur="26">
                                          <p:stCondLst>
                                            <p:cond delay="1642"/>
                                          </p:stCondLst>
                                        </p:cTn>
                                        <p:tgtEl>
                                          <p:spTgt spid="3">
                                            <p:txEl>
                                              <p:pRg st="4" end="4"/>
                                            </p:txEl>
                                          </p:spTgt>
                                        </p:tgtEl>
                                      </p:cBhvr>
                                      <p:to x="100000" y="90000"/>
                                    </p:animScale>
                                    <p:animScale>
                                      <p:cBhvr>
                                        <p:cTn id="54" dur="166" decel="50000">
                                          <p:stCondLst>
                                            <p:cond delay="1668"/>
                                          </p:stCondLst>
                                        </p:cTn>
                                        <p:tgtEl>
                                          <p:spTgt spid="3">
                                            <p:txEl>
                                              <p:pRg st="4" end="4"/>
                                            </p:txEl>
                                          </p:spTgt>
                                        </p:tgtEl>
                                      </p:cBhvr>
                                      <p:to x="100000" y="100000"/>
                                    </p:animScale>
                                    <p:animScale>
                                      <p:cBhvr>
                                        <p:cTn id="55" dur="26">
                                          <p:stCondLst>
                                            <p:cond delay="1808"/>
                                          </p:stCondLst>
                                        </p:cTn>
                                        <p:tgtEl>
                                          <p:spTgt spid="3">
                                            <p:txEl>
                                              <p:pRg st="4" end="4"/>
                                            </p:txEl>
                                          </p:spTgt>
                                        </p:tgtEl>
                                      </p:cBhvr>
                                      <p:to x="100000" y="95000"/>
                                    </p:animScale>
                                    <p:animScale>
                                      <p:cBhvr>
                                        <p:cTn id="56"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3528" y="332657"/>
            <a:ext cx="8424936" cy="648072"/>
          </a:xfrm>
        </p:spPr>
        <p:txBody>
          <a:bodyPr>
            <a:normAutofit/>
          </a:bodyPr>
          <a:lstStyle/>
          <a:p>
            <a:r>
              <a:rPr lang="cs-CZ" sz="3600" b="1" dirty="0" smtClean="0">
                <a:latin typeface="Candara" pitchFamily="34" charset="0"/>
              </a:rPr>
              <a:t>Odkazy na </a:t>
            </a:r>
            <a:r>
              <a:rPr lang="cs-CZ" sz="3600" b="1" dirty="0" smtClean="0">
                <a:latin typeface="Candara" pitchFamily="34" charset="0"/>
              </a:rPr>
              <a:t>raně křesťanskou literaturu</a:t>
            </a:r>
            <a:endParaRPr lang="cs-CZ" sz="3600" b="1" dirty="0">
              <a:latin typeface="Candara" pitchFamily="34" charset="0"/>
            </a:endParaRPr>
          </a:p>
        </p:txBody>
      </p:sp>
      <p:sp>
        <p:nvSpPr>
          <p:cNvPr id="3" name="Podnadpis 2"/>
          <p:cNvSpPr>
            <a:spLocks noGrp="1"/>
          </p:cNvSpPr>
          <p:nvPr>
            <p:ph type="subTitle" idx="1"/>
          </p:nvPr>
        </p:nvSpPr>
        <p:spPr>
          <a:xfrm>
            <a:off x="251520" y="1124744"/>
            <a:ext cx="8352928" cy="5544616"/>
          </a:xfrm>
        </p:spPr>
        <p:txBody>
          <a:bodyPr>
            <a:normAutofit fontScale="85000" lnSpcReduction="20000"/>
          </a:bodyPr>
          <a:lstStyle/>
          <a:p>
            <a:r>
              <a:rPr lang="cs-CZ" sz="2800" dirty="0" smtClean="0"/>
              <a:t>„</a:t>
            </a:r>
            <a:r>
              <a:rPr lang="cs-CZ" sz="2800" dirty="0" smtClean="0"/>
              <a:t>Křesťané se neliší od ostatních lidí ani původem ani řečí ani způsobem života. Nemají vlastní města, nemluví zvláštní řečí, nežijí odlišným způsobem. Jejich učení není výsledkem přemýšlení zvídavých lidí, ani nehájí lidskou nauku, jako je tomu u některých. Bydlí, jak každému bylo souzeno, v městech helénských i barbarských. V odívání a jídle se přizpůsobují domácím zvykům. Co se týče života, dávají neuvěřitelný příklad vzorného života. Mají vlastní vlast, avšak žijí jako cizinci. Cizina je jim vlastí a vlast cizinou. Žení se jako ostatní, rodí děti, avšak narozené děti neodhazují. Mají společný stůl, ne však lůžko. Mají tělo, nežijí však podle přání těla. Žijí na zemi, bydlí však v nebi. Poslouchají daných zákonů, způsobem svého života však vítězí nad zákony. Všechny milují a ode všech jsou pronásledováni. Neznají je a přece je odsuzují… Pomlouvají je a oni podávají důkaz své spravedlnosti. Zlořečí jim, a oni žehnají. Ubližují jim a oni to považují za čest</a:t>
            </a:r>
            <a:r>
              <a:rPr lang="cs-CZ" sz="2800" dirty="0" smtClean="0"/>
              <a:t>.“</a:t>
            </a:r>
          </a:p>
          <a:p>
            <a:endParaRPr lang="cs-CZ" sz="2800" dirty="0" smtClean="0"/>
          </a:p>
          <a:p>
            <a:r>
              <a:rPr lang="cs-CZ" sz="2800" dirty="0" smtClean="0"/>
              <a:t>List </a:t>
            </a:r>
            <a:r>
              <a:rPr lang="cs-CZ" sz="2800" dirty="0" err="1" smtClean="0"/>
              <a:t>Diognetovi</a:t>
            </a:r>
            <a:r>
              <a:rPr lang="cs-CZ" sz="2800" dirty="0" smtClean="0"/>
              <a:t> (autor snad Justin; začátek 2. stol.po Kristu)</a:t>
            </a:r>
            <a:endParaRPr lang="cs-CZ"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80">
                                          <p:stCondLst>
                                            <p:cond delay="0"/>
                                          </p:stCondLst>
                                        </p:cTn>
                                        <p:tgtEl>
                                          <p:spTgt spid="3">
                                            <p:txEl>
                                              <p:pRg st="2" end="2"/>
                                            </p:txEl>
                                          </p:spTgt>
                                        </p:tgtEl>
                                      </p:cBhvr>
                                    </p:animEffect>
                                    <p:anim calcmode="lin" valueType="num">
                                      <p:cBhvr>
                                        <p:cTn id="2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2" end="2"/>
                                            </p:txEl>
                                          </p:spTgt>
                                        </p:tgtEl>
                                      </p:cBhvr>
                                      <p:to x="100000" y="60000"/>
                                    </p:animScale>
                                    <p:animScale>
                                      <p:cBhvr>
                                        <p:cTn id="32" dur="166" decel="50000">
                                          <p:stCondLst>
                                            <p:cond delay="676"/>
                                          </p:stCondLst>
                                        </p:cTn>
                                        <p:tgtEl>
                                          <p:spTgt spid="3">
                                            <p:txEl>
                                              <p:pRg st="2" end="2"/>
                                            </p:txEl>
                                          </p:spTgt>
                                        </p:tgtEl>
                                      </p:cBhvr>
                                      <p:to x="100000" y="100000"/>
                                    </p:animScale>
                                    <p:animScale>
                                      <p:cBhvr>
                                        <p:cTn id="33" dur="26">
                                          <p:stCondLst>
                                            <p:cond delay="1312"/>
                                          </p:stCondLst>
                                        </p:cTn>
                                        <p:tgtEl>
                                          <p:spTgt spid="3">
                                            <p:txEl>
                                              <p:pRg st="2" end="2"/>
                                            </p:txEl>
                                          </p:spTgt>
                                        </p:tgtEl>
                                      </p:cBhvr>
                                      <p:to x="100000" y="80000"/>
                                    </p:animScale>
                                    <p:animScale>
                                      <p:cBhvr>
                                        <p:cTn id="34" dur="166" decel="50000">
                                          <p:stCondLst>
                                            <p:cond delay="1338"/>
                                          </p:stCondLst>
                                        </p:cTn>
                                        <p:tgtEl>
                                          <p:spTgt spid="3">
                                            <p:txEl>
                                              <p:pRg st="2" end="2"/>
                                            </p:txEl>
                                          </p:spTgt>
                                        </p:tgtEl>
                                      </p:cBhvr>
                                      <p:to x="100000" y="100000"/>
                                    </p:animScale>
                                    <p:animScale>
                                      <p:cBhvr>
                                        <p:cTn id="35" dur="26">
                                          <p:stCondLst>
                                            <p:cond delay="1642"/>
                                          </p:stCondLst>
                                        </p:cTn>
                                        <p:tgtEl>
                                          <p:spTgt spid="3">
                                            <p:txEl>
                                              <p:pRg st="2" end="2"/>
                                            </p:txEl>
                                          </p:spTgt>
                                        </p:tgtEl>
                                      </p:cBhvr>
                                      <p:to x="100000" y="90000"/>
                                    </p:animScale>
                                    <p:animScale>
                                      <p:cBhvr>
                                        <p:cTn id="36" dur="166" decel="50000">
                                          <p:stCondLst>
                                            <p:cond delay="1668"/>
                                          </p:stCondLst>
                                        </p:cTn>
                                        <p:tgtEl>
                                          <p:spTgt spid="3">
                                            <p:txEl>
                                              <p:pRg st="2" end="2"/>
                                            </p:txEl>
                                          </p:spTgt>
                                        </p:tgtEl>
                                      </p:cBhvr>
                                      <p:to x="100000" y="100000"/>
                                    </p:animScale>
                                    <p:animScale>
                                      <p:cBhvr>
                                        <p:cTn id="37" dur="26">
                                          <p:stCondLst>
                                            <p:cond delay="1808"/>
                                          </p:stCondLst>
                                        </p:cTn>
                                        <p:tgtEl>
                                          <p:spTgt spid="3">
                                            <p:txEl>
                                              <p:pRg st="2" end="2"/>
                                            </p:txEl>
                                          </p:spTgt>
                                        </p:tgtEl>
                                      </p:cBhvr>
                                      <p:to x="100000" y="95000"/>
                                    </p:animScale>
                                    <p:animScale>
                                      <p:cBhvr>
                                        <p:cTn id="38"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467544" y="332656"/>
            <a:ext cx="8136904" cy="1470025"/>
          </a:xfrm>
        </p:spPr>
        <p:txBody>
          <a:bodyPr>
            <a:normAutofit/>
          </a:bodyPr>
          <a:lstStyle/>
          <a:p>
            <a:r>
              <a:rPr lang="cs-CZ" sz="3800" dirty="0" smtClean="0">
                <a:latin typeface="Candara" pitchFamily="34" charset="0"/>
              </a:rPr>
              <a:t>Kandidátské podmínky pro „dohlížitele“ (staršího) dle 1 </a:t>
            </a:r>
            <a:r>
              <a:rPr lang="cs-CZ" sz="3800" dirty="0" err="1" smtClean="0">
                <a:latin typeface="Candara" pitchFamily="34" charset="0"/>
              </a:rPr>
              <a:t>Tm</a:t>
            </a:r>
            <a:r>
              <a:rPr lang="cs-CZ" sz="3800" dirty="0" smtClean="0">
                <a:latin typeface="Candara" pitchFamily="34" charset="0"/>
              </a:rPr>
              <a:t> 3</a:t>
            </a:r>
            <a:endParaRPr lang="cs-CZ" sz="3800" dirty="0">
              <a:latin typeface="Candara" pitchFamily="34" charset="0"/>
            </a:endParaRPr>
          </a:p>
        </p:txBody>
      </p:sp>
      <p:sp>
        <p:nvSpPr>
          <p:cNvPr id="3" name="Podnadpis 2"/>
          <p:cNvSpPr>
            <a:spLocks noGrp="1"/>
          </p:cNvSpPr>
          <p:nvPr>
            <p:ph type="subTitle" idx="1"/>
          </p:nvPr>
        </p:nvSpPr>
        <p:spPr>
          <a:xfrm>
            <a:off x="395536" y="2204864"/>
            <a:ext cx="8208912" cy="4320480"/>
          </a:xfrm>
        </p:spPr>
        <p:txBody>
          <a:bodyPr/>
          <a:lstStyle/>
          <a:p>
            <a:pPr algn="l"/>
            <a:r>
              <a:rPr lang="cs-CZ" b="1" dirty="0" smtClean="0">
                <a:latin typeface="Candara" pitchFamily="34" charset="0"/>
              </a:rPr>
              <a:t>Bezúhonný </a:t>
            </a:r>
            <a:r>
              <a:rPr lang="cs-CZ" dirty="0" smtClean="0">
                <a:latin typeface="Candara" pitchFamily="34" charset="0"/>
              </a:rPr>
              <a:t>(ANEPILÉMPTOS)</a:t>
            </a:r>
          </a:p>
          <a:p>
            <a:pPr algn="l"/>
            <a:r>
              <a:rPr lang="cs-CZ" b="1" dirty="0" smtClean="0">
                <a:latin typeface="Candara" pitchFamily="34" charset="0"/>
              </a:rPr>
              <a:t>Jedné ženy muž</a:t>
            </a:r>
          </a:p>
          <a:p>
            <a:pPr algn="l"/>
            <a:r>
              <a:rPr lang="cs-CZ" b="1" dirty="0" smtClean="0">
                <a:latin typeface="Candara" pitchFamily="34" charset="0"/>
              </a:rPr>
              <a:t>Střídmý (</a:t>
            </a:r>
            <a:r>
              <a:rPr lang="cs-CZ" dirty="0" smtClean="0">
                <a:latin typeface="Candara" pitchFamily="34" charset="0"/>
              </a:rPr>
              <a:t>NÉFALIOS)</a:t>
            </a:r>
          </a:p>
          <a:p>
            <a:pPr algn="l"/>
            <a:r>
              <a:rPr lang="cs-CZ" b="1" dirty="0" smtClean="0">
                <a:latin typeface="Candara" pitchFamily="34" charset="0"/>
              </a:rPr>
              <a:t>Rozvážný </a:t>
            </a:r>
            <a:r>
              <a:rPr lang="cs-CZ" dirty="0" smtClean="0">
                <a:latin typeface="Candara" pitchFamily="34" charset="0"/>
              </a:rPr>
              <a:t>(SÓFRÓN)</a:t>
            </a:r>
          </a:p>
          <a:p>
            <a:pPr algn="l"/>
            <a:r>
              <a:rPr lang="cs-CZ" b="1" dirty="0" smtClean="0">
                <a:latin typeface="Candara" pitchFamily="34" charset="0"/>
              </a:rPr>
              <a:t>Řádný </a:t>
            </a:r>
            <a:r>
              <a:rPr lang="cs-CZ" dirty="0" smtClean="0">
                <a:latin typeface="Candara" pitchFamily="34" charset="0"/>
              </a:rPr>
              <a:t>(KOSMIOS)</a:t>
            </a:r>
          </a:p>
          <a:p>
            <a:pPr algn="l"/>
            <a:r>
              <a:rPr lang="cs-CZ" b="1" dirty="0" smtClean="0">
                <a:latin typeface="Candara" pitchFamily="34" charset="0"/>
              </a:rPr>
              <a:t>Pohostinný </a:t>
            </a:r>
            <a:r>
              <a:rPr lang="cs-CZ" dirty="0" smtClean="0">
                <a:latin typeface="Candara" pitchFamily="34" charset="0"/>
              </a:rPr>
              <a:t>(FILOXENOS)</a:t>
            </a:r>
          </a:p>
          <a:p>
            <a:pPr algn="l"/>
            <a:r>
              <a:rPr lang="cs-CZ" b="1" dirty="0" smtClean="0">
                <a:latin typeface="Candara" pitchFamily="34" charset="0"/>
              </a:rPr>
              <a:t>Schopný učit </a:t>
            </a:r>
            <a:r>
              <a:rPr lang="cs-CZ" dirty="0" smtClean="0">
                <a:latin typeface="Candara" pitchFamily="34" charset="0"/>
              </a:rPr>
              <a:t>(DIDAKTIKOS)</a:t>
            </a:r>
            <a:endParaRPr lang="cs-CZ" b="1" dirty="0" smtClean="0">
              <a:latin typeface="Candar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ppt_x</p:attrName>
                                        </p:attrNameLst>
                                      </p:cBhvr>
                                      <p:tavLst>
                                        <p:tav tm="0">
                                          <p:val>
                                            <p:strVal val="#ppt_x"/>
                                          </p:val>
                                        </p:tav>
                                        <p:tav tm="100000">
                                          <p:val>
                                            <p:strVal val="#ppt_x"/>
                                          </p:val>
                                        </p:tav>
                                      </p:tavLst>
                                    </p:anim>
                                    <p:anim calcmode="lin" valueType="num">
                                      <p:cBhvr>
                                        <p:cTn id="9" dur="1800" decel="100000" fill="hold"/>
                                        <p:tgtEl>
                                          <p:spTgt spid="2"/>
                                        </p:tgtEl>
                                        <p:attrNameLst>
                                          <p:attrName>ppt_y</p:attrName>
                                        </p:attrNameLst>
                                      </p:cBhvr>
                                      <p:tavLst>
                                        <p:tav tm="0">
                                          <p:val>
                                            <p:strVal val="#ppt_y+1"/>
                                          </p:val>
                                        </p:tav>
                                        <p:tav tm="100000">
                                          <p:val>
                                            <p:strVal val="#ppt_y-.03"/>
                                          </p:val>
                                        </p:tav>
                                      </p:tavLst>
                                    </p:anim>
                                    <p:anim calcmode="lin" valueType="num">
                                      <p:cBhvr>
                                        <p:cTn id="10" dur="200" accel="100000" fill="hold">
                                          <p:stCondLst>
                                            <p:cond delay="18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467544" y="692696"/>
            <a:ext cx="8136904" cy="1470025"/>
          </a:xfrm>
        </p:spPr>
        <p:txBody>
          <a:bodyPr>
            <a:normAutofit/>
          </a:bodyPr>
          <a:lstStyle/>
          <a:p>
            <a:r>
              <a:rPr lang="cs-CZ" sz="3800" dirty="0" smtClean="0">
                <a:latin typeface="Candara" pitchFamily="34" charset="0"/>
              </a:rPr>
              <a:t>Kandidátské podmínky pro „dohlížitele“ (staršího) dle 1 </a:t>
            </a:r>
            <a:r>
              <a:rPr lang="cs-CZ" sz="3800" dirty="0" err="1" smtClean="0">
                <a:latin typeface="Candara" pitchFamily="34" charset="0"/>
              </a:rPr>
              <a:t>Tm</a:t>
            </a:r>
            <a:r>
              <a:rPr lang="cs-CZ" sz="3800" dirty="0" smtClean="0">
                <a:latin typeface="Candara" pitchFamily="34" charset="0"/>
              </a:rPr>
              <a:t> 3</a:t>
            </a:r>
            <a:endParaRPr lang="cs-CZ" sz="3800" dirty="0"/>
          </a:p>
        </p:txBody>
      </p:sp>
      <p:sp>
        <p:nvSpPr>
          <p:cNvPr id="3" name="Podnadpis 2"/>
          <p:cNvSpPr>
            <a:spLocks noGrp="1"/>
          </p:cNvSpPr>
          <p:nvPr>
            <p:ph type="subTitle" idx="1"/>
          </p:nvPr>
        </p:nvSpPr>
        <p:spPr>
          <a:xfrm>
            <a:off x="395536" y="2204864"/>
            <a:ext cx="8208912" cy="4320480"/>
          </a:xfrm>
        </p:spPr>
        <p:txBody>
          <a:bodyPr>
            <a:normAutofit/>
          </a:bodyPr>
          <a:lstStyle/>
          <a:p>
            <a:pPr algn="l"/>
            <a:endParaRPr lang="cs-CZ" b="1" dirty="0" smtClean="0">
              <a:latin typeface="Candara" pitchFamily="34" charset="0"/>
            </a:endParaRPr>
          </a:p>
          <a:p>
            <a:pPr algn="l"/>
            <a:r>
              <a:rPr lang="cs-CZ" b="1" dirty="0" smtClean="0">
                <a:latin typeface="Candara" pitchFamily="34" charset="0"/>
              </a:rPr>
              <a:t>Ne pijan </a:t>
            </a:r>
            <a:r>
              <a:rPr lang="cs-CZ" dirty="0" smtClean="0">
                <a:latin typeface="Candara" pitchFamily="34" charset="0"/>
              </a:rPr>
              <a:t>(PAROINOS)</a:t>
            </a:r>
          </a:p>
          <a:p>
            <a:pPr algn="l"/>
            <a:r>
              <a:rPr lang="cs-CZ" b="1" dirty="0" smtClean="0">
                <a:latin typeface="Candara" pitchFamily="34" charset="0"/>
              </a:rPr>
              <a:t>Ne </a:t>
            </a:r>
            <a:r>
              <a:rPr lang="cs-CZ" b="1" dirty="0" err="1" smtClean="0">
                <a:latin typeface="Candara" pitchFamily="34" charset="0"/>
              </a:rPr>
              <a:t>rváč</a:t>
            </a:r>
            <a:r>
              <a:rPr lang="cs-CZ" b="1" dirty="0" smtClean="0">
                <a:latin typeface="Candara" pitchFamily="34" charset="0"/>
              </a:rPr>
              <a:t> </a:t>
            </a:r>
            <a:r>
              <a:rPr lang="cs-CZ" dirty="0" smtClean="0">
                <a:latin typeface="Candara" pitchFamily="34" charset="0"/>
              </a:rPr>
              <a:t>(PLÉKTÉS)</a:t>
            </a:r>
          </a:p>
          <a:p>
            <a:pPr algn="l"/>
            <a:r>
              <a:rPr lang="cs-CZ" b="1" dirty="0" smtClean="0">
                <a:latin typeface="Candara" pitchFamily="34" charset="0"/>
              </a:rPr>
              <a:t>Vlídný </a:t>
            </a:r>
            <a:r>
              <a:rPr lang="cs-CZ" dirty="0" smtClean="0">
                <a:latin typeface="Candara" pitchFamily="34" charset="0"/>
              </a:rPr>
              <a:t>(EPIEIKÉS)</a:t>
            </a:r>
          </a:p>
          <a:p>
            <a:pPr algn="l"/>
            <a:r>
              <a:rPr lang="cs-CZ" b="1" dirty="0" smtClean="0">
                <a:latin typeface="Candara" pitchFamily="34" charset="0"/>
              </a:rPr>
              <a:t>Smířlivý (</a:t>
            </a:r>
            <a:r>
              <a:rPr lang="cs-CZ" dirty="0" smtClean="0">
                <a:latin typeface="Candara" pitchFamily="34" charset="0"/>
              </a:rPr>
              <a:t>AMACHOS)</a:t>
            </a:r>
          </a:p>
          <a:p>
            <a:pPr algn="l"/>
            <a:r>
              <a:rPr lang="cs-CZ" b="1" dirty="0" smtClean="0">
                <a:latin typeface="Candara" pitchFamily="34" charset="0"/>
              </a:rPr>
              <a:t>Nezištný </a:t>
            </a:r>
            <a:r>
              <a:rPr lang="cs-CZ" dirty="0" smtClean="0">
                <a:latin typeface="Candara" pitchFamily="34" charset="0"/>
              </a:rPr>
              <a:t>(AFILARGYROS)</a:t>
            </a:r>
          </a:p>
          <a:p>
            <a:pPr algn="l"/>
            <a:endParaRPr lang="cs-CZ" b="1" dirty="0" smtClean="0">
              <a:latin typeface="Candar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467544" y="692696"/>
            <a:ext cx="8136904" cy="1470025"/>
          </a:xfrm>
        </p:spPr>
        <p:txBody>
          <a:bodyPr>
            <a:normAutofit/>
          </a:bodyPr>
          <a:lstStyle/>
          <a:p>
            <a:r>
              <a:rPr lang="cs-CZ" sz="3800" dirty="0" smtClean="0">
                <a:latin typeface="Candara" pitchFamily="34" charset="0"/>
              </a:rPr>
              <a:t>Kandidátské podmínky pro „dohlížitele“ (staršího) dle 1 </a:t>
            </a:r>
            <a:r>
              <a:rPr lang="cs-CZ" sz="3800" dirty="0" err="1" smtClean="0">
                <a:latin typeface="Candara" pitchFamily="34" charset="0"/>
              </a:rPr>
              <a:t>Tm</a:t>
            </a:r>
            <a:r>
              <a:rPr lang="cs-CZ" sz="3800" dirty="0" smtClean="0">
                <a:latin typeface="Candara" pitchFamily="34" charset="0"/>
              </a:rPr>
              <a:t> 3</a:t>
            </a:r>
            <a:endParaRPr lang="cs-CZ" sz="3800" dirty="0"/>
          </a:p>
        </p:txBody>
      </p:sp>
      <p:sp>
        <p:nvSpPr>
          <p:cNvPr id="3" name="Podnadpis 2"/>
          <p:cNvSpPr>
            <a:spLocks noGrp="1"/>
          </p:cNvSpPr>
          <p:nvPr>
            <p:ph type="subTitle" idx="1"/>
          </p:nvPr>
        </p:nvSpPr>
        <p:spPr>
          <a:xfrm>
            <a:off x="395536" y="2204864"/>
            <a:ext cx="8208912" cy="4320480"/>
          </a:xfrm>
        </p:spPr>
        <p:txBody>
          <a:bodyPr>
            <a:normAutofit/>
          </a:bodyPr>
          <a:lstStyle/>
          <a:p>
            <a:pPr algn="l"/>
            <a:endParaRPr lang="cs-CZ" b="1" dirty="0" smtClean="0">
              <a:latin typeface="Candara" pitchFamily="34" charset="0"/>
            </a:endParaRPr>
          </a:p>
          <a:p>
            <a:pPr algn="l"/>
            <a:r>
              <a:rPr lang="cs-CZ" b="1" dirty="0" smtClean="0">
                <a:latin typeface="Candara" pitchFamily="34" charset="0"/>
              </a:rPr>
              <a:t>Dobře spravuje svou domácnost</a:t>
            </a:r>
          </a:p>
          <a:p>
            <a:pPr algn="l"/>
            <a:r>
              <a:rPr lang="cs-CZ" b="1" dirty="0" smtClean="0">
                <a:latin typeface="Candara" pitchFamily="34" charset="0"/>
              </a:rPr>
              <a:t>Děti poslušné a počestné</a:t>
            </a:r>
          </a:p>
          <a:p>
            <a:pPr algn="l"/>
            <a:r>
              <a:rPr lang="cs-CZ" b="1" dirty="0" smtClean="0">
                <a:latin typeface="Candara" pitchFamily="34" charset="0"/>
              </a:rPr>
              <a:t>Ne nově pokřtěný </a:t>
            </a:r>
            <a:r>
              <a:rPr lang="cs-CZ" dirty="0" smtClean="0">
                <a:latin typeface="Candara" pitchFamily="34" charset="0"/>
              </a:rPr>
              <a:t>(MÉ NEOFYTOS)</a:t>
            </a:r>
          </a:p>
          <a:p>
            <a:pPr algn="l"/>
            <a:r>
              <a:rPr lang="cs-CZ" b="1" dirty="0" smtClean="0">
                <a:latin typeface="Candara" pitchFamily="34" charset="0"/>
              </a:rPr>
              <a:t>Mít dobrou pověst </a:t>
            </a:r>
            <a:r>
              <a:rPr lang="cs-CZ" dirty="0" smtClean="0">
                <a:latin typeface="Candara" pitchFamily="34" charset="0"/>
              </a:rPr>
              <a:t>(MARTYRIA KALÉ)</a:t>
            </a:r>
            <a:endParaRPr lang="cs-CZ" b="1" dirty="0" smtClean="0">
              <a:latin typeface="Candara" pitchFamily="34" charset="0"/>
            </a:endParaRPr>
          </a:p>
          <a:p>
            <a:pPr algn="l"/>
            <a:endParaRPr lang="cs-CZ" b="1" dirty="0" smtClean="0">
              <a:latin typeface="Candara" pitchFamily="34" charset="0"/>
            </a:endParaRPr>
          </a:p>
          <a:p>
            <a:pPr algn="l"/>
            <a:endParaRPr lang="cs-CZ" b="1" dirty="0" smtClean="0">
              <a:latin typeface="Candar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3528" y="332657"/>
            <a:ext cx="8424936" cy="648072"/>
          </a:xfrm>
        </p:spPr>
        <p:txBody>
          <a:bodyPr>
            <a:normAutofit/>
          </a:bodyPr>
          <a:lstStyle/>
          <a:p>
            <a:r>
              <a:rPr lang="cs-CZ" sz="3600" b="1" dirty="0" smtClean="0">
                <a:latin typeface="Candara" pitchFamily="34" charset="0"/>
              </a:rPr>
              <a:t>Shrnutí podmínek pro úřad biskupa</a:t>
            </a:r>
            <a:endParaRPr lang="cs-CZ" sz="3600" b="1" dirty="0">
              <a:latin typeface="Candara" pitchFamily="34" charset="0"/>
            </a:endParaRPr>
          </a:p>
        </p:txBody>
      </p:sp>
      <p:sp>
        <p:nvSpPr>
          <p:cNvPr id="3" name="Podnadpis 2"/>
          <p:cNvSpPr>
            <a:spLocks noGrp="1"/>
          </p:cNvSpPr>
          <p:nvPr>
            <p:ph type="subTitle" idx="1"/>
          </p:nvPr>
        </p:nvSpPr>
        <p:spPr>
          <a:xfrm>
            <a:off x="251520" y="1412776"/>
            <a:ext cx="8640960" cy="5184576"/>
          </a:xfrm>
        </p:spPr>
        <p:txBody>
          <a:bodyPr>
            <a:normAutofit fontScale="77500" lnSpcReduction="20000"/>
          </a:bodyPr>
          <a:lstStyle/>
          <a:p>
            <a:pPr marL="633413" indent="-633413" algn="l">
              <a:buAutoNum type="arabicPeriod"/>
              <a:tabLst>
                <a:tab pos="442913" algn="l"/>
              </a:tabLst>
            </a:pPr>
            <a:r>
              <a:rPr lang="cs-CZ" b="1" dirty="0" smtClean="0">
                <a:latin typeface="Candara" pitchFamily="34" charset="0"/>
              </a:rPr>
              <a:t>Kandidatura je žádoucí </a:t>
            </a:r>
            <a:r>
              <a:rPr lang="cs-CZ" dirty="0" smtClean="0">
                <a:latin typeface="Candara" pitchFamily="34" charset="0"/>
              </a:rPr>
              <a:t>(iniciativa ze „zdola“ i se „shora“ – </a:t>
            </a:r>
            <a:r>
              <a:rPr lang="cs-CZ" dirty="0" err="1" smtClean="0">
                <a:latin typeface="Candara" pitchFamily="34" charset="0"/>
              </a:rPr>
              <a:t>Tit</a:t>
            </a:r>
            <a:r>
              <a:rPr lang="cs-CZ" dirty="0" smtClean="0">
                <a:latin typeface="Candara" pitchFamily="34" charset="0"/>
              </a:rPr>
              <a:t> 1, </a:t>
            </a:r>
            <a:r>
              <a:rPr lang="cs-CZ" dirty="0" err="1" smtClean="0">
                <a:latin typeface="Candara" pitchFamily="34" charset="0"/>
              </a:rPr>
              <a:t>1</a:t>
            </a:r>
            <a:r>
              <a:rPr lang="cs-CZ" dirty="0" smtClean="0">
                <a:latin typeface="Candara" pitchFamily="34" charset="0"/>
              </a:rPr>
              <a:t> </a:t>
            </a:r>
            <a:r>
              <a:rPr lang="cs-CZ" dirty="0" err="1" smtClean="0">
                <a:latin typeface="Candara" pitchFamily="34" charset="0"/>
              </a:rPr>
              <a:t>Tm</a:t>
            </a:r>
            <a:r>
              <a:rPr lang="cs-CZ" dirty="0" smtClean="0">
                <a:latin typeface="Candara" pitchFamily="34" charset="0"/>
              </a:rPr>
              <a:t> 5,22)</a:t>
            </a:r>
            <a:endParaRPr lang="cs-CZ" b="1" dirty="0" smtClean="0">
              <a:latin typeface="Candara" pitchFamily="34" charset="0"/>
            </a:endParaRPr>
          </a:p>
          <a:p>
            <a:pPr marL="633413" indent="-633413" algn="l">
              <a:buAutoNum type="arabicPeriod"/>
              <a:tabLst>
                <a:tab pos="442913" algn="l"/>
              </a:tabLst>
            </a:pPr>
            <a:r>
              <a:rPr lang="cs-CZ" b="1" dirty="0" smtClean="0">
                <a:latin typeface="Candara" pitchFamily="34" charset="0"/>
              </a:rPr>
              <a:t>Jednoznačný důraz  spočívá na tom „kdo je“ – nikoliv na to „co dělá“</a:t>
            </a:r>
          </a:p>
          <a:p>
            <a:pPr marL="633413" indent="-633413" algn="l">
              <a:buAutoNum type="arabicPeriod"/>
              <a:tabLst>
                <a:tab pos="442913" algn="l"/>
              </a:tabLst>
            </a:pPr>
            <a:r>
              <a:rPr lang="cs-CZ" b="1" dirty="0" smtClean="0">
                <a:latin typeface="Candara" pitchFamily="34" charset="0"/>
              </a:rPr>
              <a:t>Pouze 2 oblasti jsou služebné aktivity </a:t>
            </a:r>
            <a:r>
              <a:rPr lang="cs-CZ" dirty="0" smtClean="0">
                <a:latin typeface="Candara" pitchFamily="34" charset="0"/>
              </a:rPr>
              <a:t>(pohostinnost a schopnost učit)</a:t>
            </a:r>
          </a:p>
          <a:p>
            <a:pPr marL="633413" indent="-633413" algn="l">
              <a:buAutoNum type="arabicPeriod"/>
              <a:tabLst>
                <a:tab pos="442913" algn="l"/>
              </a:tabLst>
            </a:pPr>
            <a:r>
              <a:rPr lang="cs-CZ" b="1" dirty="0" smtClean="0">
                <a:latin typeface="Candara" pitchFamily="34" charset="0"/>
              </a:rPr>
              <a:t>Vyžadovány jsou osobní morální kvality a schopnost morálně obstát ve vztazích </a:t>
            </a:r>
          </a:p>
          <a:p>
            <a:pPr marL="633413" indent="-633413" algn="l">
              <a:buAutoNum type="arabicPeriod"/>
              <a:tabLst>
                <a:tab pos="442913" algn="l"/>
              </a:tabLst>
            </a:pPr>
            <a:r>
              <a:rPr lang="cs-CZ" b="1" dirty="0" smtClean="0">
                <a:latin typeface="Candara" pitchFamily="34" charset="0"/>
              </a:rPr>
              <a:t>Nároky na staršího jsou totožné s nároky na jakéhokoliv věřícího </a:t>
            </a:r>
          </a:p>
          <a:p>
            <a:pPr marL="633413" indent="-633413" algn="l">
              <a:buFont typeface="Arial" pitchFamily="34" charset="0"/>
              <a:buChar char="•"/>
              <a:tabLst>
                <a:tab pos="442913" algn="l"/>
              </a:tabLst>
            </a:pPr>
            <a:r>
              <a:rPr lang="cs-CZ" dirty="0" smtClean="0">
                <a:latin typeface="Candara" pitchFamily="34" charset="0"/>
              </a:rPr>
              <a:t>Jediná krátkodobá překážka – ne nově pokřtěný</a:t>
            </a:r>
          </a:p>
          <a:p>
            <a:pPr marL="633413" indent="-633413" algn="l">
              <a:buFont typeface="Arial" pitchFamily="34" charset="0"/>
              <a:buChar char="•"/>
              <a:tabLst>
                <a:tab pos="442913" algn="l"/>
              </a:tabLst>
            </a:pPr>
            <a:r>
              <a:rPr lang="cs-CZ" dirty="0" smtClean="0">
                <a:latin typeface="Candara" pitchFamily="34" charset="0"/>
              </a:rPr>
              <a:t>znamená DIDAKTIKOS „učitelský úřad“ či všekřesťanskou povinnost „buďte vždy připraveni dát odpověď z naděje, kterou máme“? (1Pt 3,15, </a:t>
            </a:r>
            <a:r>
              <a:rPr lang="cs-CZ" dirty="0" err="1" smtClean="0">
                <a:latin typeface="Candara" pitchFamily="34" charset="0"/>
              </a:rPr>
              <a:t>Ef</a:t>
            </a:r>
            <a:r>
              <a:rPr lang="cs-CZ" dirty="0" smtClean="0">
                <a:latin typeface="Candara" pitchFamily="34" charset="0"/>
              </a:rPr>
              <a:t> 6,17 aj)</a:t>
            </a:r>
            <a:endParaRPr lang="cs-CZ" b="1" dirty="0" smtClean="0">
              <a:latin typeface="Candara" pitchFamily="34" charset="0"/>
            </a:endParaRPr>
          </a:p>
          <a:p>
            <a:pPr marL="633413" indent="-633413" algn="l">
              <a:buAutoNum type="arabicPeriod"/>
              <a:tabLst>
                <a:tab pos="442913" algn="l"/>
              </a:tabLst>
            </a:pPr>
            <a:endParaRPr lang="cs-CZ" dirty="0" smtClean="0">
              <a:latin typeface="Candara" pitchFamily="34" charset="0"/>
            </a:endParaRPr>
          </a:p>
          <a:p>
            <a:pPr marL="633413" indent="-633413" algn="l">
              <a:buAutoNum type="arabicPeriod"/>
              <a:tabLst>
                <a:tab pos="442913" algn="l"/>
              </a:tabLst>
            </a:pPr>
            <a:endParaRPr lang="cs-CZ" dirty="0" smtClean="0">
              <a:latin typeface="Candara" pitchFamily="34" charset="0"/>
            </a:endParaRPr>
          </a:p>
          <a:p>
            <a:pPr marL="633413" indent="-633413" algn="l">
              <a:buAutoNum type="arabicPeriod"/>
              <a:tabLst>
                <a:tab pos="442913" algn="l"/>
              </a:tabLst>
            </a:pPr>
            <a:endParaRPr lang="cs-CZ" b="1" dirty="0" smtClean="0">
              <a:latin typeface="Candara" pitchFamily="34" charset="0"/>
            </a:endParaRPr>
          </a:p>
          <a:p>
            <a:pPr marL="633413" indent="-633413" algn="l">
              <a:buAutoNum type="arabicPeriod"/>
              <a:tabLst>
                <a:tab pos="442913" algn="l"/>
              </a:tabLst>
            </a:pPr>
            <a:endParaRPr lang="cs-CZ" dirty="0" smtClean="0">
              <a:latin typeface="Candara" pitchFamily="34" charset="0"/>
            </a:endParaRPr>
          </a:p>
          <a:p>
            <a:pPr marL="633413" indent="-633413" algn="l">
              <a:buAutoNum type="arabicPeriod"/>
              <a:tabLst>
                <a:tab pos="442913" algn="l"/>
              </a:tabLst>
            </a:pPr>
            <a:endParaRPr lang="cs-CZ" b="1" dirty="0" smtClean="0">
              <a:latin typeface="Candara" pitchFamily="34" charset="0"/>
            </a:endParaRPr>
          </a:p>
          <a:p>
            <a:pPr marL="633413" indent="-633413" algn="l">
              <a:buFont typeface="+mj-lt"/>
              <a:buAutoNum type="arabicPeriod"/>
              <a:tabLst>
                <a:tab pos="442913" algn="l"/>
              </a:tabLst>
            </a:pPr>
            <a:endParaRPr lang="cs-CZ" b="1" dirty="0" smtClean="0">
              <a:latin typeface="Candar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500"/>
                                        <p:tgtEl>
                                          <p:spTgt spid="3">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fade">
                                      <p:cBhvr>
                                        <p:cTn id="5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3528" y="332657"/>
            <a:ext cx="8424936" cy="648072"/>
          </a:xfrm>
        </p:spPr>
        <p:txBody>
          <a:bodyPr>
            <a:normAutofit/>
          </a:bodyPr>
          <a:lstStyle/>
          <a:p>
            <a:r>
              <a:rPr lang="cs-CZ" sz="3600" b="1" dirty="0" smtClean="0"/>
              <a:t>Shrnutí podmínek pro úřad biskupa</a:t>
            </a:r>
            <a:endParaRPr lang="cs-CZ" sz="3600" b="1" dirty="0"/>
          </a:p>
        </p:txBody>
      </p:sp>
      <p:sp>
        <p:nvSpPr>
          <p:cNvPr id="3" name="Podnadpis 2"/>
          <p:cNvSpPr>
            <a:spLocks noGrp="1"/>
          </p:cNvSpPr>
          <p:nvPr>
            <p:ph type="subTitle" idx="1"/>
          </p:nvPr>
        </p:nvSpPr>
        <p:spPr>
          <a:xfrm>
            <a:off x="251520" y="1412776"/>
            <a:ext cx="8352928" cy="5112568"/>
          </a:xfrm>
        </p:spPr>
        <p:txBody>
          <a:bodyPr>
            <a:normAutofit fontScale="92500" lnSpcReduction="10000"/>
          </a:bodyPr>
          <a:lstStyle/>
          <a:p>
            <a:pPr marL="633413" indent="-633413" algn="l">
              <a:buFont typeface="+mj-lt"/>
              <a:buAutoNum type="arabicParenR" startAt="5"/>
              <a:tabLst>
                <a:tab pos="442913" algn="l"/>
              </a:tabLst>
            </a:pPr>
            <a:r>
              <a:rPr lang="cs-CZ" b="1" dirty="0" smtClean="0">
                <a:latin typeface="Candara" pitchFamily="34" charset="0"/>
              </a:rPr>
              <a:t>Nároky na kandidáta jsou (úmyslně) téměř totožné s požadavky na jakoukoliv veřejně činnou funkci v antickém řecko-římském světě</a:t>
            </a:r>
          </a:p>
          <a:p>
            <a:pPr marL="1547813" lvl="2" indent="-633413" algn="l">
              <a:buFont typeface="Arial" pitchFamily="34" charset="0"/>
              <a:buChar char="•"/>
              <a:tabLst>
                <a:tab pos="442913" algn="l"/>
              </a:tabLst>
            </a:pPr>
            <a:r>
              <a:rPr lang="cs-CZ" dirty="0" smtClean="0">
                <a:latin typeface="Candara" pitchFamily="34" charset="0"/>
              </a:rPr>
              <a:t>Citace: </a:t>
            </a:r>
            <a:r>
              <a:rPr lang="cs-CZ" dirty="0" err="1" smtClean="0">
                <a:latin typeface="Candara" pitchFamily="34" charset="0"/>
              </a:rPr>
              <a:t>Onosander</a:t>
            </a:r>
            <a:r>
              <a:rPr lang="cs-CZ" dirty="0" smtClean="0">
                <a:latin typeface="Candara" pitchFamily="34" charset="0"/>
              </a:rPr>
              <a:t>; </a:t>
            </a:r>
            <a:r>
              <a:rPr lang="cs-CZ" dirty="0" err="1" smtClean="0">
                <a:latin typeface="Candara" pitchFamily="34" charset="0"/>
              </a:rPr>
              <a:t>Soranos</a:t>
            </a:r>
            <a:r>
              <a:rPr lang="cs-CZ" dirty="0" smtClean="0">
                <a:latin typeface="Candara" pitchFamily="34" charset="0"/>
              </a:rPr>
              <a:t> z Efezu (viz na konci)</a:t>
            </a:r>
          </a:p>
          <a:p>
            <a:pPr marL="633413" indent="-633413" algn="l">
              <a:buFont typeface="+mj-lt"/>
              <a:buAutoNum type="arabicParenR" startAt="5"/>
              <a:tabLst>
                <a:tab pos="442913" algn="l"/>
              </a:tabLst>
            </a:pPr>
            <a:r>
              <a:rPr lang="cs-CZ" b="1" dirty="0" smtClean="0">
                <a:latin typeface="Candara" pitchFamily="34" charset="0"/>
              </a:rPr>
              <a:t>Po kandidátovi se nežádají další specifické duchovní předpoklady ani duchovní obdarování </a:t>
            </a:r>
            <a:r>
              <a:rPr lang="cs-CZ" dirty="0" smtClean="0">
                <a:latin typeface="Candara" pitchFamily="34" charset="0"/>
              </a:rPr>
              <a:t>(krom toho, že „chce“)</a:t>
            </a:r>
          </a:p>
          <a:p>
            <a:pPr marL="1262063" indent="-633413" algn="l">
              <a:buFont typeface="Arial" pitchFamily="34" charset="0"/>
              <a:buChar char="•"/>
              <a:tabLst>
                <a:tab pos="442913" algn="l"/>
              </a:tabLst>
            </a:pPr>
            <a:r>
              <a:rPr lang="cs-CZ" i="1" dirty="0" smtClean="0">
                <a:latin typeface="Candara" pitchFamily="34" charset="0"/>
              </a:rPr>
              <a:t>Co Sk 6? Závazné pravidlo pro církve? Či ideál, který v PE Pavel nevyžaduje? </a:t>
            </a:r>
          </a:p>
          <a:p>
            <a:pPr marL="1262063" indent="-633413" algn="l">
              <a:buFont typeface="Arial" pitchFamily="34" charset="0"/>
              <a:buChar char="•"/>
              <a:tabLst>
                <a:tab pos="442913" algn="l"/>
              </a:tabLst>
            </a:pPr>
            <a:r>
              <a:rPr lang="cs-CZ" i="1" dirty="0" smtClean="0">
                <a:latin typeface="Candara" pitchFamily="34" charset="0"/>
              </a:rPr>
              <a:t>Bůh sám poté obdaruje, jak je třeba (2 </a:t>
            </a:r>
            <a:r>
              <a:rPr lang="cs-CZ" i="1" dirty="0" err="1" smtClean="0">
                <a:latin typeface="Candara" pitchFamily="34" charset="0"/>
              </a:rPr>
              <a:t>Tm</a:t>
            </a:r>
            <a:r>
              <a:rPr lang="cs-CZ" i="1" dirty="0" smtClean="0">
                <a:latin typeface="Candara" pitchFamily="34" charset="0"/>
              </a:rPr>
              <a:t> 1,6), důležité je povolání (</a:t>
            </a:r>
            <a:r>
              <a:rPr lang="cs-CZ" i="1" dirty="0" err="1" smtClean="0">
                <a:latin typeface="Candara" pitchFamily="34" charset="0"/>
              </a:rPr>
              <a:t>Ef</a:t>
            </a:r>
            <a:r>
              <a:rPr lang="cs-CZ" i="1" dirty="0" smtClean="0">
                <a:latin typeface="Candara" pitchFamily="34" charset="0"/>
              </a:rPr>
              <a:t> 4,7nn)</a:t>
            </a:r>
            <a:endParaRPr lang="cs-CZ" b="1" i="1" dirty="0" smtClean="0">
              <a:latin typeface="Candara" pitchFamily="34" charset="0"/>
            </a:endParaRPr>
          </a:p>
          <a:p>
            <a:pPr marL="633413" indent="-633413" algn="l">
              <a:buAutoNum type="arabicPeriod"/>
              <a:tabLst>
                <a:tab pos="442913" algn="l"/>
              </a:tabLst>
            </a:pPr>
            <a:endParaRPr lang="cs-CZ" b="1" dirty="0" smtClean="0">
              <a:latin typeface="Candara" pitchFamily="34" charset="0"/>
            </a:endParaRPr>
          </a:p>
          <a:p>
            <a:pPr marL="633413" indent="-633413" algn="l">
              <a:buAutoNum type="arabicPeriod"/>
              <a:tabLst>
                <a:tab pos="442913" algn="l"/>
              </a:tabLst>
            </a:pPr>
            <a:endParaRPr lang="cs-CZ" dirty="0" smtClean="0">
              <a:latin typeface="Candara" pitchFamily="34" charset="0"/>
            </a:endParaRPr>
          </a:p>
          <a:p>
            <a:pPr marL="633413" indent="-633413" algn="l">
              <a:buAutoNum type="arabicPeriod"/>
              <a:tabLst>
                <a:tab pos="442913" algn="l"/>
              </a:tabLst>
            </a:pPr>
            <a:endParaRPr lang="cs-CZ" b="1" dirty="0" smtClean="0">
              <a:latin typeface="Candara" pitchFamily="34" charset="0"/>
            </a:endParaRPr>
          </a:p>
          <a:p>
            <a:pPr marL="633413" indent="-633413" algn="l">
              <a:buFont typeface="+mj-lt"/>
              <a:buAutoNum type="arabicPeriod"/>
              <a:tabLst>
                <a:tab pos="442913" algn="l"/>
              </a:tabLst>
            </a:pPr>
            <a:endParaRPr lang="cs-CZ" b="1" dirty="0" smtClean="0">
              <a:latin typeface="Candar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500"/>
                                        <p:tgtEl>
                                          <p:spTgt spid="3">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3528" y="332657"/>
            <a:ext cx="8424936" cy="648072"/>
          </a:xfrm>
        </p:spPr>
        <p:txBody>
          <a:bodyPr>
            <a:normAutofit/>
          </a:bodyPr>
          <a:lstStyle/>
          <a:p>
            <a:r>
              <a:rPr lang="cs-CZ" sz="3600" b="1" dirty="0" smtClean="0">
                <a:latin typeface="Candara" pitchFamily="34" charset="0"/>
              </a:rPr>
              <a:t>Myšlenky na závěr…</a:t>
            </a:r>
            <a:endParaRPr lang="cs-CZ" sz="3600" b="1" dirty="0">
              <a:latin typeface="Candara" pitchFamily="34" charset="0"/>
            </a:endParaRPr>
          </a:p>
        </p:txBody>
      </p:sp>
      <p:sp>
        <p:nvSpPr>
          <p:cNvPr id="3" name="Podnadpis 2"/>
          <p:cNvSpPr>
            <a:spLocks noGrp="1"/>
          </p:cNvSpPr>
          <p:nvPr>
            <p:ph type="subTitle" idx="1"/>
          </p:nvPr>
        </p:nvSpPr>
        <p:spPr>
          <a:xfrm>
            <a:off x="251520" y="1601416"/>
            <a:ext cx="8352928" cy="5067944"/>
          </a:xfrm>
        </p:spPr>
        <p:txBody>
          <a:bodyPr>
            <a:normAutofit/>
          </a:bodyPr>
          <a:lstStyle/>
          <a:p>
            <a:pPr marL="100013" indent="-4763" algn="l">
              <a:spcBef>
                <a:spcPts val="1200"/>
              </a:spcBef>
              <a:tabLst>
                <a:tab pos="95250" algn="l"/>
              </a:tabLst>
            </a:pPr>
            <a:r>
              <a:rPr lang="cs-CZ" b="1" dirty="0" smtClean="0">
                <a:latin typeface="Candara" pitchFamily="34" charset="0"/>
              </a:rPr>
              <a:t>Trvalé nebezpečí „</a:t>
            </a:r>
            <a:r>
              <a:rPr lang="cs-CZ" b="1" dirty="0" err="1" smtClean="0">
                <a:latin typeface="Candara" pitchFamily="34" charset="0"/>
              </a:rPr>
              <a:t>předuchovnění</a:t>
            </a:r>
            <a:r>
              <a:rPr lang="cs-CZ" b="1" dirty="0" smtClean="0">
                <a:latin typeface="Candara" pitchFamily="34" charset="0"/>
              </a:rPr>
              <a:t>“ požadavků pro kandidáty do staršovstva. </a:t>
            </a:r>
          </a:p>
          <a:p>
            <a:pPr marL="100013" indent="-4763" algn="l">
              <a:spcBef>
                <a:spcPts val="1200"/>
              </a:spcBef>
              <a:tabLst>
                <a:tab pos="95250" algn="l"/>
              </a:tabLst>
            </a:pPr>
            <a:r>
              <a:rPr lang="cs-CZ" b="1" dirty="0" smtClean="0">
                <a:latin typeface="Candara" pitchFamily="34" charset="0"/>
              </a:rPr>
              <a:t>Trvalé nebezpečí přehlédnutí morálních požadavků jako „málo duchovních“. </a:t>
            </a:r>
          </a:p>
          <a:p>
            <a:pPr marL="100013" indent="-4763" algn="l">
              <a:spcBef>
                <a:spcPts val="1200"/>
              </a:spcBef>
              <a:tabLst>
                <a:tab pos="95250" algn="l"/>
              </a:tabLst>
            </a:pPr>
            <a:r>
              <a:rPr lang="cs-CZ" sz="3000" b="1" dirty="0" smtClean="0">
                <a:latin typeface="Candara" pitchFamily="34" charset="0"/>
              </a:rPr>
              <a:t>Otázka „kdo“ (v charakteru a ve vztazích) je více než „co“ (v činnosti ve sboru). </a:t>
            </a:r>
          </a:p>
          <a:p>
            <a:pPr marL="100013" indent="-4763" algn="l">
              <a:spcBef>
                <a:spcPts val="1200"/>
              </a:spcBef>
              <a:tabLst>
                <a:tab pos="95250" algn="l"/>
              </a:tabLst>
            </a:pPr>
            <a:endParaRPr lang="cs-CZ" sz="1000" i="1" dirty="0" smtClean="0">
              <a:latin typeface="Candara" pitchFamily="34" charset="0"/>
            </a:endParaRPr>
          </a:p>
          <a:p>
            <a:pPr marL="100013" indent="-4763" algn="l">
              <a:spcBef>
                <a:spcPts val="1200"/>
              </a:spcBef>
              <a:tabLst>
                <a:tab pos="95250" algn="l"/>
              </a:tabLst>
            </a:pPr>
            <a:r>
              <a:rPr lang="cs-CZ" b="1" dirty="0" smtClean="0">
                <a:latin typeface="Candara" pitchFamily="34" charset="0"/>
              </a:rPr>
              <a:t>Krásný úkol – Kristus pověřuje a zmocňuje.</a:t>
            </a:r>
          </a:p>
          <a:p>
            <a:pPr marL="100013" indent="-4763" algn="l">
              <a:spcBef>
                <a:spcPts val="1200"/>
              </a:spcBef>
              <a:tabLst>
                <a:tab pos="95250" algn="l"/>
              </a:tabLst>
            </a:pPr>
            <a:r>
              <a:rPr lang="cs-CZ" sz="3000" b="1" i="1" dirty="0" smtClean="0">
                <a:latin typeface="Candara" pitchFamily="34" charset="0"/>
              </a:rPr>
              <a:t>„Všecko mohu v Kristu, který mi dává sílu“ </a:t>
            </a:r>
            <a:r>
              <a:rPr lang="cs-CZ" sz="3000" dirty="0" smtClean="0">
                <a:latin typeface="Candara" pitchFamily="34" charset="0"/>
              </a:rPr>
              <a:t>(F4, 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fade">
                                      <p:cBhvr>
                                        <p:cTn id="43" dur="500"/>
                                        <p:tgtEl>
                                          <p:spTgt spid="3">
                                            <p:txEl>
                                              <p:pRg st="2" end="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fade">
                                      <p:cBhvr>
                                        <p:cTn id="48" dur="1000"/>
                                        <p:tgtEl>
                                          <p:spTgt spid="3">
                                            <p:txEl>
                                              <p:pRg st="4" end="4"/>
                                            </p:txEl>
                                          </p:spTgt>
                                        </p:tgtEl>
                                      </p:cBhvr>
                                    </p:animEffect>
                                  </p:childTnLst>
                                </p:cTn>
                              </p:par>
                              <p:par>
                                <p:cTn id="49" presetID="10" presetClass="entr" presetSubtype="0" fill="hold" nodeType="with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animEffect transition="in" filter="fade">
                                      <p:cBhvr>
                                        <p:cTn id="51"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3528" y="332657"/>
            <a:ext cx="8424936" cy="648072"/>
          </a:xfrm>
        </p:spPr>
        <p:txBody>
          <a:bodyPr>
            <a:normAutofit/>
          </a:bodyPr>
          <a:lstStyle/>
          <a:p>
            <a:r>
              <a:rPr lang="cs-CZ" sz="3600" b="1" dirty="0" smtClean="0">
                <a:latin typeface="Candara" pitchFamily="34" charset="0"/>
              </a:rPr>
              <a:t>Odkazy na antickou literaturu</a:t>
            </a:r>
            <a:endParaRPr lang="cs-CZ" sz="3600" b="1" dirty="0">
              <a:latin typeface="Candara" pitchFamily="34" charset="0"/>
            </a:endParaRPr>
          </a:p>
        </p:txBody>
      </p:sp>
      <p:sp>
        <p:nvSpPr>
          <p:cNvPr id="3" name="Podnadpis 2"/>
          <p:cNvSpPr>
            <a:spLocks noGrp="1"/>
          </p:cNvSpPr>
          <p:nvPr>
            <p:ph type="subTitle" idx="1"/>
          </p:nvPr>
        </p:nvSpPr>
        <p:spPr>
          <a:xfrm>
            <a:off x="251520" y="1601416"/>
            <a:ext cx="8352928" cy="5067944"/>
          </a:xfrm>
        </p:spPr>
        <p:txBody>
          <a:bodyPr>
            <a:normAutofit/>
          </a:bodyPr>
          <a:lstStyle/>
          <a:p>
            <a:pPr marL="100013" indent="-4763" algn="l">
              <a:spcBef>
                <a:spcPts val="1200"/>
              </a:spcBef>
              <a:tabLst>
                <a:tab pos="95250" algn="l"/>
              </a:tabLst>
            </a:pPr>
            <a:r>
              <a:rPr lang="cs-CZ" sz="3000" dirty="0" smtClean="0">
                <a:latin typeface="Candara" pitchFamily="34" charset="0"/>
              </a:rPr>
              <a:t>Některé podmínky pro kandidáta do funkce římského vojenského generála:</a:t>
            </a:r>
          </a:p>
          <a:p>
            <a:pPr marL="100013" indent="-4763" algn="l">
              <a:spcBef>
                <a:spcPts val="1200"/>
              </a:spcBef>
              <a:tabLst>
                <a:tab pos="95250" algn="l"/>
              </a:tabLst>
            </a:pPr>
            <a:endParaRPr lang="cs-CZ" sz="3000" dirty="0" smtClean="0">
              <a:latin typeface="Candara" pitchFamily="34" charset="0"/>
            </a:endParaRPr>
          </a:p>
          <a:p>
            <a:pPr marL="100013" indent="-4763" algn="l">
              <a:spcBef>
                <a:spcPts val="1200"/>
              </a:spcBef>
              <a:tabLst>
                <a:tab pos="95250" algn="l"/>
              </a:tabLst>
            </a:pPr>
            <a:r>
              <a:rPr lang="cs-CZ" sz="3000" dirty="0" smtClean="0">
                <a:latin typeface="Candara" pitchFamily="34" charset="0"/>
              </a:rPr>
              <a:t>„moudrost, sebeovládání, nepřítomnost lačnosti po penězích, není ani vysokého ani příliš nízkého věku, ušlechtilost přesvědčení (charakteru)…“</a:t>
            </a:r>
          </a:p>
          <a:p>
            <a:pPr marL="100013" indent="-4763" algn="l">
              <a:spcBef>
                <a:spcPts val="1200"/>
              </a:spcBef>
              <a:tabLst>
                <a:tab pos="95250" algn="l"/>
              </a:tabLst>
            </a:pPr>
            <a:endParaRPr lang="cs-CZ" sz="3000" dirty="0" smtClean="0">
              <a:latin typeface="Candara" pitchFamily="34" charset="0"/>
            </a:endParaRPr>
          </a:p>
          <a:p>
            <a:pPr marL="100013" indent="-4763" algn="l">
              <a:spcBef>
                <a:spcPts val="1200"/>
              </a:spcBef>
              <a:tabLst>
                <a:tab pos="95250" algn="l"/>
              </a:tabLst>
            </a:pPr>
            <a:r>
              <a:rPr lang="cs-CZ" sz="3000" dirty="0" err="1" smtClean="0">
                <a:latin typeface="Candara" pitchFamily="34" charset="0"/>
              </a:rPr>
              <a:t>Onosander</a:t>
            </a:r>
            <a:r>
              <a:rPr lang="cs-CZ" sz="3000" dirty="0" smtClean="0">
                <a:latin typeface="Candara" pitchFamily="34" charset="0"/>
              </a:rPr>
              <a:t>, </a:t>
            </a:r>
            <a:r>
              <a:rPr lang="cs-CZ" sz="3000" i="1" dirty="0" smtClean="0">
                <a:latin typeface="Candara" pitchFamily="34" charset="0"/>
              </a:rPr>
              <a:t>De </a:t>
            </a:r>
            <a:r>
              <a:rPr lang="cs-CZ" sz="3000" i="1" dirty="0" err="1" smtClean="0">
                <a:latin typeface="Candara" pitchFamily="34" charset="0"/>
              </a:rPr>
              <a:t>imperatoris</a:t>
            </a:r>
            <a:r>
              <a:rPr lang="cs-CZ" sz="3000" i="1" dirty="0" smtClean="0">
                <a:latin typeface="Candara" pitchFamily="34" charset="0"/>
              </a:rPr>
              <a:t> </a:t>
            </a:r>
            <a:r>
              <a:rPr lang="cs-CZ" sz="3000" i="1" dirty="0" err="1" smtClean="0">
                <a:latin typeface="Candara" pitchFamily="34" charset="0"/>
              </a:rPr>
              <a:t>officio</a:t>
            </a:r>
            <a:r>
              <a:rPr lang="cs-CZ" sz="3000" i="1" dirty="0" smtClean="0">
                <a:latin typeface="Candara" pitchFamily="34" charset="0"/>
              </a:rPr>
              <a:t>  (</a:t>
            </a:r>
            <a:r>
              <a:rPr lang="cs-CZ" sz="3000" dirty="0" smtClean="0">
                <a:latin typeface="Candara" pitchFamily="34" charset="0"/>
              </a:rPr>
              <a:t>podobně: </a:t>
            </a:r>
            <a:r>
              <a:rPr lang="cs-CZ" sz="3000" dirty="0" err="1" smtClean="0">
                <a:latin typeface="Candara" pitchFamily="34" charset="0"/>
              </a:rPr>
              <a:t>Lucianus</a:t>
            </a:r>
            <a:r>
              <a:rPr lang="cs-CZ" sz="3000" dirty="0" smtClean="0">
                <a:latin typeface="Candara" pitchFamily="34" charset="0"/>
              </a:rPr>
              <a:t>, </a:t>
            </a:r>
            <a:r>
              <a:rPr lang="cs-CZ" sz="3000" i="1" dirty="0" smtClean="0">
                <a:latin typeface="Candara" pitchFamily="34" charset="0"/>
              </a:rPr>
              <a:t>De </a:t>
            </a:r>
            <a:r>
              <a:rPr lang="cs-CZ" sz="3000" i="1" dirty="0" err="1" smtClean="0">
                <a:latin typeface="Candara" pitchFamily="34" charset="0"/>
              </a:rPr>
              <a:t>saltatione</a:t>
            </a:r>
            <a:r>
              <a:rPr lang="cs-CZ" sz="3000" i="1" dirty="0" smtClean="0">
                <a:latin typeface="Candara" pitchFamily="34" charset="0"/>
              </a:rPr>
              <a:t> 81)</a:t>
            </a:r>
          </a:p>
          <a:p>
            <a:pPr marL="100013" indent="-4763" algn="l">
              <a:spcBef>
                <a:spcPts val="1200"/>
              </a:spcBef>
              <a:buFont typeface="Arial" charset="0"/>
              <a:buChar char="•"/>
              <a:tabLst>
                <a:tab pos="95250" algn="l"/>
              </a:tabLst>
            </a:pPr>
            <a:endParaRPr lang="cs-CZ" sz="3000" i="1" dirty="0" smtClean="0">
              <a:latin typeface="Candar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down)">
                                      <p:cBhvr>
                                        <p:cTn id="7" dur="580">
                                          <p:stCondLst>
                                            <p:cond delay="0"/>
                                          </p:stCondLst>
                                        </p:cTn>
                                        <p:tgtEl>
                                          <p:spTgt spid="3">
                                            <p:txEl>
                                              <p:pRg st="4" end="4"/>
                                            </p:txEl>
                                          </p:spTgt>
                                        </p:tgtEl>
                                      </p:cBhvr>
                                    </p:animEffect>
                                    <p:anim calcmode="lin" valueType="num">
                                      <p:cBhvr>
                                        <p:cTn id="8"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4" end="4"/>
                                            </p:txEl>
                                          </p:spTgt>
                                        </p:tgtEl>
                                      </p:cBhvr>
                                      <p:to x="100000" y="60000"/>
                                    </p:animScale>
                                    <p:animScale>
                                      <p:cBhvr>
                                        <p:cTn id="14" dur="166" decel="50000">
                                          <p:stCondLst>
                                            <p:cond delay="676"/>
                                          </p:stCondLst>
                                        </p:cTn>
                                        <p:tgtEl>
                                          <p:spTgt spid="3">
                                            <p:txEl>
                                              <p:pRg st="4" end="4"/>
                                            </p:txEl>
                                          </p:spTgt>
                                        </p:tgtEl>
                                      </p:cBhvr>
                                      <p:to x="100000" y="100000"/>
                                    </p:animScale>
                                    <p:animScale>
                                      <p:cBhvr>
                                        <p:cTn id="15" dur="26">
                                          <p:stCondLst>
                                            <p:cond delay="1312"/>
                                          </p:stCondLst>
                                        </p:cTn>
                                        <p:tgtEl>
                                          <p:spTgt spid="3">
                                            <p:txEl>
                                              <p:pRg st="4" end="4"/>
                                            </p:txEl>
                                          </p:spTgt>
                                        </p:tgtEl>
                                      </p:cBhvr>
                                      <p:to x="100000" y="80000"/>
                                    </p:animScale>
                                    <p:animScale>
                                      <p:cBhvr>
                                        <p:cTn id="16" dur="166" decel="50000">
                                          <p:stCondLst>
                                            <p:cond delay="1338"/>
                                          </p:stCondLst>
                                        </p:cTn>
                                        <p:tgtEl>
                                          <p:spTgt spid="3">
                                            <p:txEl>
                                              <p:pRg st="4" end="4"/>
                                            </p:txEl>
                                          </p:spTgt>
                                        </p:tgtEl>
                                      </p:cBhvr>
                                      <p:to x="100000" y="100000"/>
                                    </p:animScale>
                                    <p:animScale>
                                      <p:cBhvr>
                                        <p:cTn id="17" dur="26">
                                          <p:stCondLst>
                                            <p:cond delay="1642"/>
                                          </p:stCondLst>
                                        </p:cTn>
                                        <p:tgtEl>
                                          <p:spTgt spid="3">
                                            <p:txEl>
                                              <p:pRg st="4" end="4"/>
                                            </p:txEl>
                                          </p:spTgt>
                                        </p:tgtEl>
                                      </p:cBhvr>
                                      <p:to x="100000" y="90000"/>
                                    </p:animScale>
                                    <p:animScale>
                                      <p:cBhvr>
                                        <p:cTn id="18" dur="166" decel="50000">
                                          <p:stCondLst>
                                            <p:cond delay="1668"/>
                                          </p:stCondLst>
                                        </p:cTn>
                                        <p:tgtEl>
                                          <p:spTgt spid="3">
                                            <p:txEl>
                                              <p:pRg st="4" end="4"/>
                                            </p:txEl>
                                          </p:spTgt>
                                        </p:tgtEl>
                                      </p:cBhvr>
                                      <p:to x="100000" y="100000"/>
                                    </p:animScale>
                                    <p:animScale>
                                      <p:cBhvr>
                                        <p:cTn id="19" dur="26">
                                          <p:stCondLst>
                                            <p:cond delay="1808"/>
                                          </p:stCondLst>
                                        </p:cTn>
                                        <p:tgtEl>
                                          <p:spTgt spid="3">
                                            <p:txEl>
                                              <p:pRg st="4" end="4"/>
                                            </p:txEl>
                                          </p:spTgt>
                                        </p:tgtEl>
                                      </p:cBhvr>
                                      <p:to x="100000" y="95000"/>
                                    </p:animScale>
                                    <p:animScale>
                                      <p:cBhvr>
                                        <p:cTn id="20" dur="166" decel="50000">
                                          <p:stCondLst>
                                            <p:cond delay="1834"/>
                                          </p:stCondLst>
                                        </p:cTn>
                                        <p:tgtEl>
                                          <p:spTgt spid="3">
                                            <p:txEl>
                                              <p:pRg st="4" end="4"/>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3528" y="332657"/>
            <a:ext cx="8424936" cy="648072"/>
          </a:xfrm>
        </p:spPr>
        <p:txBody>
          <a:bodyPr>
            <a:normAutofit/>
          </a:bodyPr>
          <a:lstStyle/>
          <a:p>
            <a:r>
              <a:rPr lang="cs-CZ" sz="3600" b="1" dirty="0" smtClean="0">
                <a:latin typeface="Candara" pitchFamily="34" charset="0"/>
              </a:rPr>
              <a:t>Odkazy na antickou literaturu</a:t>
            </a:r>
            <a:endParaRPr lang="cs-CZ" sz="3600" b="1" dirty="0">
              <a:latin typeface="Candara" pitchFamily="34" charset="0"/>
            </a:endParaRPr>
          </a:p>
        </p:txBody>
      </p:sp>
      <p:sp>
        <p:nvSpPr>
          <p:cNvPr id="3" name="Podnadpis 2"/>
          <p:cNvSpPr>
            <a:spLocks noGrp="1"/>
          </p:cNvSpPr>
          <p:nvPr>
            <p:ph type="subTitle" idx="1"/>
          </p:nvPr>
        </p:nvSpPr>
        <p:spPr>
          <a:xfrm>
            <a:off x="251520" y="1124744"/>
            <a:ext cx="8352928" cy="5544616"/>
          </a:xfrm>
        </p:spPr>
        <p:txBody>
          <a:bodyPr>
            <a:normAutofit/>
          </a:bodyPr>
          <a:lstStyle/>
          <a:p>
            <a:pPr marL="100013" indent="-4763" algn="l">
              <a:spcBef>
                <a:spcPts val="1200"/>
              </a:spcBef>
              <a:tabLst>
                <a:tab pos="95250" algn="l"/>
              </a:tabLst>
            </a:pPr>
            <a:r>
              <a:rPr lang="cs-CZ" sz="3000" dirty="0" smtClean="0">
                <a:latin typeface="Candara" pitchFamily="34" charset="0"/>
              </a:rPr>
              <a:t>Požadavky  pro porodní báby, mj.: </a:t>
            </a:r>
          </a:p>
          <a:p>
            <a:pPr marL="100013" indent="-4763">
              <a:spcBef>
                <a:spcPts val="1200"/>
              </a:spcBef>
              <a:tabLst>
                <a:tab pos="95250" algn="l"/>
              </a:tabLst>
            </a:pPr>
            <a:endParaRPr lang="cs-CZ" sz="3000" dirty="0" smtClean="0">
              <a:latin typeface="Candara" pitchFamily="34" charset="0"/>
            </a:endParaRPr>
          </a:p>
          <a:p>
            <a:pPr marL="100013" indent="-4763">
              <a:spcBef>
                <a:spcPts val="1200"/>
              </a:spcBef>
              <a:tabLst>
                <a:tab pos="95250" algn="l"/>
              </a:tabLst>
            </a:pPr>
            <a:r>
              <a:rPr lang="cs-CZ" sz="3000" dirty="0" smtClean="0">
                <a:latin typeface="Candara" pitchFamily="34" charset="0"/>
              </a:rPr>
              <a:t>„láska k práci (kvůli trpělivosti)</a:t>
            </a:r>
          </a:p>
          <a:p>
            <a:pPr marL="100013" indent="-4763">
              <a:spcBef>
                <a:spcPts val="1200"/>
              </a:spcBef>
              <a:tabLst>
                <a:tab pos="95250" algn="l"/>
              </a:tabLst>
            </a:pPr>
            <a:r>
              <a:rPr lang="cs-CZ" sz="3000" dirty="0" smtClean="0">
                <a:latin typeface="Candara" pitchFamily="34" charset="0"/>
              </a:rPr>
              <a:t>počestnost (protože jí leckdy jsou svěřena soukromá tajemství)</a:t>
            </a:r>
          </a:p>
          <a:p>
            <a:pPr marL="100013" indent="-4763">
              <a:spcBef>
                <a:spcPts val="1200"/>
              </a:spcBef>
              <a:tabLst>
                <a:tab pos="95250" algn="l"/>
              </a:tabLst>
            </a:pPr>
            <a:r>
              <a:rPr lang="cs-CZ" sz="3000" dirty="0" smtClean="0">
                <a:latin typeface="Candara" pitchFamily="34" charset="0"/>
              </a:rPr>
              <a:t>neúplatnost (aby pro peníze nepodala prostředky k </a:t>
            </a:r>
            <a:r>
              <a:rPr lang="cs-CZ" sz="3000" dirty="0" err="1" smtClean="0">
                <a:latin typeface="Candara" pitchFamily="34" charset="0"/>
              </a:rPr>
              <a:t>interupci</a:t>
            </a:r>
            <a:r>
              <a:rPr lang="cs-CZ" sz="3000" dirty="0" smtClean="0">
                <a:latin typeface="Candara" pitchFamily="34" charset="0"/>
              </a:rPr>
              <a:t>)“</a:t>
            </a:r>
          </a:p>
          <a:p>
            <a:pPr marL="100013" indent="-4763" algn="l">
              <a:spcBef>
                <a:spcPts val="1200"/>
              </a:spcBef>
              <a:tabLst>
                <a:tab pos="95250" algn="l"/>
              </a:tabLst>
            </a:pPr>
            <a:endParaRPr lang="cs-CZ" sz="3000" i="1" dirty="0" smtClean="0">
              <a:latin typeface="Candara" pitchFamily="34" charset="0"/>
            </a:endParaRPr>
          </a:p>
          <a:p>
            <a:pPr marL="100013" indent="-4763">
              <a:spcBef>
                <a:spcPts val="1200"/>
              </a:spcBef>
              <a:tabLst>
                <a:tab pos="95250" algn="l"/>
              </a:tabLst>
            </a:pPr>
            <a:r>
              <a:rPr lang="cs-CZ" sz="3000" i="1" dirty="0" err="1" smtClean="0">
                <a:latin typeface="Candara" pitchFamily="34" charset="0"/>
              </a:rPr>
              <a:t>Soranos</a:t>
            </a:r>
            <a:r>
              <a:rPr lang="cs-CZ" sz="3000" i="1" dirty="0" smtClean="0">
                <a:latin typeface="Candara" pitchFamily="34" charset="0"/>
              </a:rPr>
              <a:t> z Efezu (</a:t>
            </a:r>
            <a:r>
              <a:rPr lang="cs-CZ" sz="3000" i="1" dirty="0" err="1" smtClean="0">
                <a:latin typeface="Candara" pitchFamily="34" charset="0"/>
              </a:rPr>
              <a:t>Sorani</a:t>
            </a:r>
            <a:r>
              <a:rPr lang="cs-CZ" sz="3000" i="1" dirty="0" smtClean="0">
                <a:latin typeface="Candara" pitchFamily="34" charset="0"/>
              </a:rPr>
              <a:t> </a:t>
            </a:r>
            <a:r>
              <a:rPr lang="cs-CZ" sz="3000" i="1" dirty="0" err="1" smtClean="0">
                <a:latin typeface="Candara" pitchFamily="34" charset="0"/>
              </a:rPr>
              <a:t>Gyneciorum</a:t>
            </a:r>
            <a:r>
              <a:rPr lang="cs-CZ" sz="3000" i="1" dirty="0" smtClean="0">
                <a:latin typeface="Candara" pitchFamily="34" charset="0"/>
              </a:rPr>
              <a:t>  liber)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80">
                                          <p:stCondLst>
                                            <p:cond delay="0"/>
                                          </p:stCondLst>
                                        </p:cTn>
                                        <p:tgtEl>
                                          <p:spTgt spid="3">
                                            <p:txEl>
                                              <p:pRg st="2" end="2"/>
                                            </p:txEl>
                                          </p:spTgt>
                                        </p:tgtEl>
                                      </p:cBhvr>
                                    </p:animEffect>
                                    <p:anim calcmode="lin" valueType="num">
                                      <p:cBhvr>
                                        <p:cTn id="2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2" end="2"/>
                                            </p:txEl>
                                          </p:spTgt>
                                        </p:tgtEl>
                                      </p:cBhvr>
                                      <p:to x="100000" y="60000"/>
                                    </p:animScale>
                                    <p:animScale>
                                      <p:cBhvr>
                                        <p:cTn id="32" dur="166" decel="50000">
                                          <p:stCondLst>
                                            <p:cond delay="676"/>
                                          </p:stCondLst>
                                        </p:cTn>
                                        <p:tgtEl>
                                          <p:spTgt spid="3">
                                            <p:txEl>
                                              <p:pRg st="2" end="2"/>
                                            </p:txEl>
                                          </p:spTgt>
                                        </p:tgtEl>
                                      </p:cBhvr>
                                      <p:to x="100000" y="100000"/>
                                    </p:animScale>
                                    <p:animScale>
                                      <p:cBhvr>
                                        <p:cTn id="33" dur="26">
                                          <p:stCondLst>
                                            <p:cond delay="1312"/>
                                          </p:stCondLst>
                                        </p:cTn>
                                        <p:tgtEl>
                                          <p:spTgt spid="3">
                                            <p:txEl>
                                              <p:pRg st="2" end="2"/>
                                            </p:txEl>
                                          </p:spTgt>
                                        </p:tgtEl>
                                      </p:cBhvr>
                                      <p:to x="100000" y="80000"/>
                                    </p:animScale>
                                    <p:animScale>
                                      <p:cBhvr>
                                        <p:cTn id="34" dur="166" decel="50000">
                                          <p:stCondLst>
                                            <p:cond delay="1338"/>
                                          </p:stCondLst>
                                        </p:cTn>
                                        <p:tgtEl>
                                          <p:spTgt spid="3">
                                            <p:txEl>
                                              <p:pRg st="2" end="2"/>
                                            </p:txEl>
                                          </p:spTgt>
                                        </p:tgtEl>
                                      </p:cBhvr>
                                      <p:to x="100000" y="100000"/>
                                    </p:animScale>
                                    <p:animScale>
                                      <p:cBhvr>
                                        <p:cTn id="35" dur="26">
                                          <p:stCondLst>
                                            <p:cond delay="1642"/>
                                          </p:stCondLst>
                                        </p:cTn>
                                        <p:tgtEl>
                                          <p:spTgt spid="3">
                                            <p:txEl>
                                              <p:pRg st="2" end="2"/>
                                            </p:txEl>
                                          </p:spTgt>
                                        </p:tgtEl>
                                      </p:cBhvr>
                                      <p:to x="100000" y="90000"/>
                                    </p:animScale>
                                    <p:animScale>
                                      <p:cBhvr>
                                        <p:cTn id="36" dur="166" decel="50000">
                                          <p:stCondLst>
                                            <p:cond delay="1668"/>
                                          </p:stCondLst>
                                        </p:cTn>
                                        <p:tgtEl>
                                          <p:spTgt spid="3">
                                            <p:txEl>
                                              <p:pRg st="2" end="2"/>
                                            </p:txEl>
                                          </p:spTgt>
                                        </p:tgtEl>
                                      </p:cBhvr>
                                      <p:to x="100000" y="100000"/>
                                    </p:animScale>
                                    <p:animScale>
                                      <p:cBhvr>
                                        <p:cTn id="37" dur="26">
                                          <p:stCondLst>
                                            <p:cond delay="1808"/>
                                          </p:stCondLst>
                                        </p:cTn>
                                        <p:tgtEl>
                                          <p:spTgt spid="3">
                                            <p:txEl>
                                              <p:pRg st="2" end="2"/>
                                            </p:txEl>
                                          </p:spTgt>
                                        </p:tgtEl>
                                      </p:cBhvr>
                                      <p:to x="100000" y="95000"/>
                                    </p:animScale>
                                    <p:animScale>
                                      <p:cBhvr>
                                        <p:cTn id="38" dur="166" decel="50000">
                                          <p:stCondLst>
                                            <p:cond delay="1834"/>
                                          </p:stCondLst>
                                        </p:cTn>
                                        <p:tgtEl>
                                          <p:spTgt spid="3">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wipe(down)">
                                      <p:cBhvr>
                                        <p:cTn id="43" dur="580">
                                          <p:stCondLst>
                                            <p:cond delay="0"/>
                                          </p:stCondLst>
                                        </p:cTn>
                                        <p:tgtEl>
                                          <p:spTgt spid="3">
                                            <p:txEl>
                                              <p:pRg st="3" end="3"/>
                                            </p:txEl>
                                          </p:spTgt>
                                        </p:tgtEl>
                                      </p:cBhvr>
                                    </p:animEffect>
                                    <p:anim calcmode="lin" valueType="num">
                                      <p:cBhvr>
                                        <p:cTn id="4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3" end="3"/>
                                            </p:txEl>
                                          </p:spTgt>
                                        </p:tgtEl>
                                      </p:cBhvr>
                                      <p:to x="100000" y="60000"/>
                                    </p:animScale>
                                    <p:animScale>
                                      <p:cBhvr>
                                        <p:cTn id="50" dur="166" decel="50000">
                                          <p:stCondLst>
                                            <p:cond delay="676"/>
                                          </p:stCondLst>
                                        </p:cTn>
                                        <p:tgtEl>
                                          <p:spTgt spid="3">
                                            <p:txEl>
                                              <p:pRg st="3" end="3"/>
                                            </p:txEl>
                                          </p:spTgt>
                                        </p:tgtEl>
                                      </p:cBhvr>
                                      <p:to x="100000" y="100000"/>
                                    </p:animScale>
                                    <p:animScale>
                                      <p:cBhvr>
                                        <p:cTn id="51" dur="26">
                                          <p:stCondLst>
                                            <p:cond delay="1312"/>
                                          </p:stCondLst>
                                        </p:cTn>
                                        <p:tgtEl>
                                          <p:spTgt spid="3">
                                            <p:txEl>
                                              <p:pRg st="3" end="3"/>
                                            </p:txEl>
                                          </p:spTgt>
                                        </p:tgtEl>
                                      </p:cBhvr>
                                      <p:to x="100000" y="80000"/>
                                    </p:animScale>
                                    <p:animScale>
                                      <p:cBhvr>
                                        <p:cTn id="52" dur="166" decel="50000">
                                          <p:stCondLst>
                                            <p:cond delay="1338"/>
                                          </p:stCondLst>
                                        </p:cTn>
                                        <p:tgtEl>
                                          <p:spTgt spid="3">
                                            <p:txEl>
                                              <p:pRg st="3" end="3"/>
                                            </p:txEl>
                                          </p:spTgt>
                                        </p:tgtEl>
                                      </p:cBhvr>
                                      <p:to x="100000" y="100000"/>
                                    </p:animScale>
                                    <p:animScale>
                                      <p:cBhvr>
                                        <p:cTn id="53" dur="26">
                                          <p:stCondLst>
                                            <p:cond delay="1642"/>
                                          </p:stCondLst>
                                        </p:cTn>
                                        <p:tgtEl>
                                          <p:spTgt spid="3">
                                            <p:txEl>
                                              <p:pRg st="3" end="3"/>
                                            </p:txEl>
                                          </p:spTgt>
                                        </p:tgtEl>
                                      </p:cBhvr>
                                      <p:to x="100000" y="90000"/>
                                    </p:animScale>
                                    <p:animScale>
                                      <p:cBhvr>
                                        <p:cTn id="54" dur="166" decel="50000">
                                          <p:stCondLst>
                                            <p:cond delay="1668"/>
                                          </p:stCondLst>
                                        </p:cTn>
                                        <p:tgtEl>
                                          <p:spTgt spid="3">
                                            <p:txEl>
                                              <p:pRg st="3" end="3"/>
                                            </p:txEl>
                                          </p:spTgt>
                                        </p:tgtEl>
                                      </p:cBhvr>
                                      <p:to x="100000" y="100000"/>
                                    </p:animScale>
                                    <p:animScale>
                                      <p:cBhvr>
                                        <p:cTn id="55" dur="26">
                                          <p:stCondLst>
                                            <p:cond delay="1808"/>
                                          </p:stCondLst>
                                        </p:cTn>
                                        <p:tgtEl>
                                          <p:spTgt spid="3">
                                            <p:txEl>
                                              <p:pRg st="3" end="3"/>
                                            </p:txEl>
                                          </p:spTgt>
                                        </p:tgtEl>
                                      </p:cBhvr>
                                      <p:to x="100000" y="95000"/>
                                    </p:animScale>
                                    <p:animScale>
                                      <p:cBhvr>
                                        <p:cTn id="56" dur="166" decel="50000">
                                          <p:stCondLst>
                                            <p:cond delay="1834"/>
                                          </p:stCondLst>
                                        </p:cTn>
                                        <p:tgtEl>
                                          <p:spTgt spid="3">
                                            <p:txEl>
                                              <p:pRg st="3" end="3"/>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3">
                                            <p:txEl>
                                              <p:pRg st="4" end="4"/>
                                            </p:txEl>
                                          </p:spTgt>
                                        </p:tgtEl>
                                        <p:attrNameLst>
                                          <p:attrName>style.visibility</p:attrName>
                                        </p:attrNameLst>
                                      </p:cBhvr>
                                      <p:to>
                                        <p:strVal val="visible"/>
                                      </p:to>
                                    </p:set>
                                    <p:animEffect transition="in" filter="wipe(down)">
                                      <p:cBhvr>
                                        <p:cTn id="61" dur="580">
                                          <p:stCondLst>
                                            <p:cond delay="0"/>
                                          </p:stCondLst>
                                        </p:cTn>
                                        <p:tgtEl>
                                          <p:spTgt spid="3">
                                            <p:txEl>
                                              <p:pRg st="4" end="4"/>
                                            </p:txEl>
                                          </p:spTgt>
                                        </p:tgtEl>
                                      </p:cBhvr>
                                    </p:animEffect>
                                    <p:anim calcmode="lin" valueType="num">
                                      <p:cBhvr>
                                        <p:cTn id="6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4" end="4"/>
                                            </p:txEl>
                                          </p:spTgt>
                                        </p:tgtEl>
                                      </p:cBhvr>
                                      <p:to x="100000" y="60000"/>
                                    </p:animScale>
                                    <p:animScale>
                                      <p:cBhvr>
                                        <p:cTn id="68" dur="166" decel="50000">
                                          <p:stCondLst>
                                            <p:cond delay="676"/>
                                          </p:stCondLst>
                                        </p:cTn>
                                        <p:tgtEl>
                                          <p:spTgt spid="3">
                                            <p:txEl>
                                              <p:pRg st="4" end="4"/>
                                            </p:txEl>
                                          </p:spTgt>
                                        </p:tgtEl>
                                      </p:cBhvr>
                                      <p:to x="100000" y="100000"/>
                                    </p:animScale>
                                    <p:animScale>
                                      <p:cBhvr>
                                        <p:cTn id="69" dur="26">
                                          <p:stCondLst>
                                            <p:cond delay="1312"/>
                                          </p:stCondLst>
                                        </p:cTn>
                                        <p:tgtEl>
                                          <p:spTgt spid="3">
                                            <p:txEl>
                                              <p:pRg st="4" end="4"/>
                                            </p:txEl>
                                          </p:spTgt>
                                        </p:tgtEl>
                                      </p:cBhvr>
                                      <p:to x="100000" y="80000"/>
                                    </p:animScale>
                                    <p:animScale>
                                      <p:cBhvr>
                                        <p:cTn id="70" dur="166" decel="50000">
                                          <p:stCondLst>
                                            <p:cond delay="1338"/>
                                          </p:stCondLst>
                                        </p:cTn>
                                        <p:tgtEl>
                                          <p:spTgt spid="3">
                                            <p:txEl>
                                              <p:pRg st="4" end="4"/>
                                            </p:txEl>
                                          </p:spTgt>
                                        </p:tgtEl>
                                      </p:cBhvr>
                                      <p:to x="100000" y="100000"/>
                                    </p:animScale>
                                    <p:animScale>
                                      <p:cBhvr>
                                        <p:cTn id="71" dur="26">
                                          <p:stCondLst>
                                            <p:cond delay="1642"/>
                                          </p:stCondLst>
                                        </p:cTn>
                                        <p:tgtEl>
                                          <p:spTgt spid="3">
                                            <p:txEl>
                                              <p:pRg st="4" end="4"/>
                                            </p:txEl>
                                          </p:spTgt>
                                        </p:tgtEl>
                                      </p:cBhvr>
                                      <p:to x="100000" y="90000"/>
                                    </p:animScale>
                                    <p:animScale>
                                      <p:cBhvr>
                                        <p:cTn id="72" dur="166" decel="50000">
                                          <p:stCondLst>
                                            <p:cond delay="1668"/>
                                          </p:stCondLst>
                                        </p:cTn>
                                        <p:tgtEl>
                                          <p:spTgt spid="3">
                                            <p:txEl>
                                              <p:pRg st="4" end="4"/>
                                            </p:txEl>
                                          </p:spTgt>
                                        </p:tgtEl>
                                      </p:cBhvr>
                                      <p:to x="100000" y="100000"/>
                                    </p:animScale>
                                    <p:animScale>
                                      <p:cBhvr>
                                        <p:cTn id="73" dur="26">
                                          <p:stCondLst>
                                            <p:cond delay="1808"/>
                                          </p:stCondLst>
                                        </p:cTn>
                                        <p:tgtEl>
                                          <p:spTgt spid="3">
                                            <p:txEl>
                                              <p:pRg st="4" end="4"/>
                                            </p:txEl>
                                          </p:spTgt>
                                        </p:tgtEl>
                                      </p:cBhvr>
                                      <p:to x="100000" y="95000"/>
                                    </p:animScale>
                                    <p:animScale>
                                      <p:cBhvr>
                                        <p:cTn id="74" dur="166" decel="50000">
                                          <p:stCondLst>
                                            <p:cond delay="1834"/>
                                          </p:stCondLst>
                                        </p:cTn>
                                        <p:tgtEl>
                                          <p:spTgt spid="3">
                                            <p:txEl>
                                              <p:pRg st="4" end="4"/>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3">
                                            <p:txEl>
                                              <p:pRg st="6" end="6"/>
                                            </p:txEl>
                                          </p:spTgt>
                                        </p:tgtEl>
                                        <p:attrNameLst>
                                          <p:attrName>style.visibility</p:attrName>
                                        </p:attrNameLst>
                                      </p:cBhvr>
                                      <p:to>
                                        <p:strVal val="visible"/>
                                      </p:to>
                                    </p:set>
                                    <p:animEffect transition="in" filter="wipe(down)">
                                      <p:cBhvr>
                                        <p:cTn id="79" dur="580">
                                          <p:stCondLst>
                                            <p:cond delay="0"/>
                                          </p:stCondLst>
                                        </p:cTn>
                                        <p:tgtEl>
                                          <p:spTgt spid="3">
                                            <p:txEl>
                                              <p:pRg st="6" end="6"/>
                                            </p:txEl>
                                          </p:spTgt>
                                        </p:tgtEl>
                                      </p:cBhvr>
                                    </p:animEffect>
                                    <p:anim calcmode="lin" valueType="num">
                                      <p:cBhvr>
                                        <p:cTn id="80"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6" end="6"/>
                                            </p:txEl>
                                          </p:spTgt>
                                        </p:tgtEl>
                                      </p:cBhvr>
                                      <p:to x="100000" y="60000"/>
                                    </p:animScale>
                                    <p:animScale>
                                      <p:cBhvr>
                                        <p:cTn id="86" dur="166" decel="50000">
                                          <p:stCondLst>
                                            <p:cond delay="676"/>
                                          </p:stCondLst>
                                        </p:cTn>
                                        <p:tgtEl>
                                          <p:spTgt spid="3">
                                            <p:txEl>
                                              <p:pRg st="6" end="6"/>
                                            </p:txEl>
                                          </p:spTgt>
                                        </p:tgtEl>
                                      </p:cBhvr>
                                      <p:to x="100000" y="100000"/>
                                    </p:animScale>
                                    <p:animScale>
                                      <p:cBhvr>
                                        <p:cTn id="87" dur="26">
                                          <p:stCondLst>
                                            <p:cond delay="1312"/>
                                          </p:stCondLst>
                                        </p:cTn>
                                        <p:tgtEl>
                                          <p:spTgt spid="3">
                                            <p:txEl>
                                              <p:pRg st="6" end="6"/>
                                            </p:txEl>
                                          </p:spTgt>
                                        </p:tgtEl>
                                      </p:cBhvr>
                                      <p:to x="100000" y="80000"/>
                                    </p:animScale>
                                    <p:animScale>
                                      <p:cBhvr>
                                        <p:cTn id="88" dur="166" decel="50000">
                                          <p:stCondLst>
                                            <p:cond delay="1338"/>
                                          </p:stCondLst>
                                        </p:cTn>
                                        <p:tgtEl>
                                          <p:spTgt spid="3">
                                            <p:txEl>
                                              <p:pRg st="6" end="6"/>
                                            </p:txEl>
                                          </p:spTgt>
                                        </p:tgtEl>
                                      </p:cBhvr>
                                      <p:to x="100000" y="100000"/>
                                    </p:animScale>
                                    <p:animScale>
                                      <p:cBhvr>
                                        <p:cTn id="89" dur="26">
                                          <p:stCondLst>
                                            <p:cond delay="1642"/>
                                          </p:stCondLst>
                                        </p:cTn>
                                        <p:tgtEl>
                                          <p:spTgt spid="3">
                                            <p:txEl>
                                              <p:pRg st="6" end="6"/>
                                            </p:txEl>
                                          </p:spTgt>
                                        </p:tgtEl>
                                      </p:cBhvr>
                                      <p:to x="100000" y="90000"/>
                                    </p:animScale>
                                    <p:animScale>
                                      <p:cBhvr>
                                        <p:cTn id="90" dur="166" decel="50000">
                                          <p:stCondLst>
                                            <p:cond delay="1668"/>
                                          </p:stCondLst>
                                        </p:cTn>
                                        <p:tgtEl>
                                          <p:spTgt spid="3">
                                            <p:txEl>
                                              <p:pRg st="6" end="6"/>
                                            </p:txEl>
                                          </p:spTgt>
                                        </p:tgtEl>
                                      </p:cBhvr>
                                      <p:to x="100000" y="100000"/>
                                    </p:animScale>
                                    <p:animScale>
                                      <p:cBhvr>
                                        <p:cTn id="91" dur="26">
                                          <p:stCondLst>
                                            <p:cond delay="1808"/>
                                          </p:stCondLst>
                                        </p:cTn>
                                        <p:tgtEl>
                                          <p:spTgt spid="3">
                                            <p:txEl>
                                              <p:pRg st="6" end="6"/>
                                            </p:txEl>
                                          </p:spTgt>
                                        </p:tgtEl>
                                      </p:cBhvr>
                                      <p:to x="100000" y="95000"/>
                                    </p:animScale>
                                    <p:animScale>
                                      <p:cBhvr>
                                        <p:cTn id="92"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3858</TotalTime>
  <Words>913</Words>
  <Application>Microsoft Office PowerPoint</Application>
  <PresentationFormat>Předvádění na obrazovce (4:3)</PresentationFormat>
  <Paragraphs>77</Paragraphs>
  <Slides>11</Slides>
  <Notes>0</Notes>
  <HiddenSlides>0</HiddenSlides>
  <MMClips>0</MMClips>
  <ScaleCrop>false</ScaleCrop>
  <HeadingPairs>
    <vt:vector size="4" baseType="variant">
      <vt:variant>
        <vt:lpstr>Motiv</vt:lpstr>
      </vt:variant>
      <vt:variant>
        <vt:i4>1</vt:i4>
      </vt:variant>
      <vt:variant>
        <vt:lpstr>Nadpisy snímků</vt:lpstr>
      </vt:variant>
      <vt:variant>
        <vt:i4>11</vt:i4>
      </vt:variant>
    </vt:vector>
  </HeadingPairs>
  <TitlesOfParts>
    <vt:vector size="12" baseType="lpstr">
      <vt:lpstr>Motiv sady Office</vt:lpstr>
      <vt:lpstr>Krásný úkol – věrohodné slovo?</vt:lpstr>
      <vt:lpstr>Kandidátské podmínky pro „dohlížitele“ (staršího) dle 1 Tm 3</vt:lpstr>
      <vt:lpstr>Kandidátské podmínky pro „dohlížitele“ (staršího) dle 1 Tm 3</vt:lpstr>
      <vt:lpstr>Kandidátské podmínky pro „dohlížitele“ (staršího) dle 1 Tm 3</vt:lpstr>
      <vt:lpstr>Shrnutí podmínek pro úřad biskupa</vt:lpstr>
      <vt:lpstr>Shrnutí podmínek pro úřad biskupa</vt:lpstr>
      <vt:lpstr>Myšlenky na závěr…</vt:lpstr>
      <vt:lpstr>Odkazy na antickou literaturu</vt:lpstr>
      <vt:lpstr>Odkazy na antickou literaturu</vt:lpstr>
      <vt:lpstr>Odkazy na raně křesťanskou literaturu</vt:lpstr>
      <vt:lpstr>Odkazy na raně křesťanskou literaturu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Krásný úkol – věrohodné slovo?</dc:title>
  <dc:creator>papal</dc:creator>
  <cp:lastModifiedBy>Notebook</cp:lastModifiedBy>
  <cp:revision>30</cp:revision>
  <dcterms:created xsi:type="dcterms:W3CDTF">2013-01-28T18:57:41Z</dcterms:created>
  <dcterms:modified xsi:type="dcterms:W3CDTF">2013-02-10T21:09:34Z</dcterms:modified>
</cp:coreProperties>
</file>